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793" r:id="rId2"/>
    <p:sldId id="801" r:id="rId3"/>
    <p:sldId id="794" r:id="rId4"/>
    <p:sldId id="800" r:id="rId5"/>
    <p:sldId id="799" r:id="rId6"/>
    <p:sldId id="798" r:id="rId7"/>
    <p:sldId id="797" r:id="rId8"/>
    <p:sldId id="796" r:id="rId9"/>
    <p:sldId id="795" r:id="rId10"/>
    <p:sldId id="80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085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673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73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57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78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70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85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12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798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8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565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08513" y="3700874"/>
            <a:ext cx="6858001" cy="406265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7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7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«Аргументация в устной и письменной речи юриста»</a:t>
            </a: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0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русского языка и культуры речи</a:t>
            </a: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63932" y="4444166"/>
            <a:ext cx="728907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40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8491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/>
              <a:t>Цель освоения дисциплины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862" y="2069512"/>
            <a:ext cx="7983923" cy="403648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формирование у обучающихся представлений о логически ясной, аргументированной устной и письменной речи в условиях профессиональной коммуникации, об аргументации как виде речевого искусства, о специфике аргументации в юридической деятельности и правовом доказательстве как особой форме аргументации;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освоение жанров воздействующей речи;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воспитание культуры  корректной аргументации, которая является частью интеллектуальной и коммуникативной культуры как общества, так и конкретной личности.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09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803" y="1194075"/>
            <a:ext cx="7886700" cy="830281"/>
          </a:xfrm>
        </p:spPr>
        <p:txBody>
          <a:bodyPr/>
          <a:lstStyle/>
          <a:p>
            <a:pPr algn="ctr"/>
            <a:r>
              <a:rPr lang="ru-RU" dirty="0"/>
              <a:t>Задачи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5478" y="2021143"/>
            <a:ext cx="8061312" cy="439970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/>
              <a:t> изучение теоретических основ аргументации: тезисно-</a:t>
            </a:r>
            <a:r>
              <a:rPr lang="ru-RU" sz="8000" dirty="0" err="1"/>
              <a:t>аргументной</a:t>
            </a:r>
            <a:r>
              <a:rPr lang="ru-RU" sz="8000" dirty="0"/>
              <a:t> структуры рассуждения, видов аргументов, жанров и образцов аргументирующей речи, методов и приемов построения монологических текстов на различные темы, теории спора;</a:t>
            </a:r>
          </a:p>
          <a:p>
            <a:pPr algn="just"/>
            <a:r>
              <a:rPr lang="ru-RU" sz="8000" dirty="0"/>
              <a:t>формирование навыка диалогического и </a:t>
            </a:r>
            <a:r>
              <a:rPr lang="ru-RU" sz="8000" dirty="0" err="1"/>
              <a:t>полилогического</a:t>
            </a:r>
            <a:r>
              <a:rPr lang="ru-RU" sz="8000" dirty="0"/>
              <a:t> общения в ситуациях профессиональной деятельности и деловой сфере;</a:t>
            </a:r>
          </a:p>
          <a:p>
            <a:pPr algn="just"/>
            <a:r>
              <a:rPr lang="ru-RU" sz="8000" dirty="0"/>
              <a:t>овладение ресурсами русского литературного языка для построения логически и стилистически грамотных, выразительных текстов и высказываний и организации эффективной профессиональной коммуникации;</a:t>
            </a:r>
          </a:p>
          <a:p>
            <a:pPr algn="just"/>
            <a:r>
              <a:rPr lang="ru-RU" sz="8000" dirty="0"/>
              <a:t>знакомство с историей и традициями судоговорения, целью, направлениями и иной спецификой аргументации в юридической деятельности, обвинительной, защитительной речи и судебных прениях; </a:t>
            </a:r>
          </a:p>
          <a:p>
            <a:pPr algn="just"/>
            <a:r>
              <a:rPr lang="ru-RU" sz="8000" dirty="0"/>
              <a:t>овладение навыками составления и оформления отдельных видов и жанров деловой и юридической документации, их редактирования и анализа в целях профессионального применения в юридической деятельности.</a:t>
            </a:r>
          </a:p>
          <a:p>
            <a:pPr algn="just"/>
            <a:endParaRPr lang="ru-RU" sz="6200" dirty="0"/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42EFBDC-4F01-410D-8B71-92DA3FF3F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64" y="543424"/>
            <a:ext cx="1235879" cy="123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700462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Для кого предназначена дисциплина?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379" y="1903106"/>
            <a:ext cx="8119411" cy="474412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обучающиеся направления подготовки 40.03.01 Юриспруденция:</a:t>
            </a:r>
          </a:p>
          <a:p>
            <a:pPr algn="just">
              <a:buFontTx/>
              <a:buChar char="-"/>
            </a:pPr>
            <a:r>
              <a:rPr lang="ru-RU" dirty="0"/>
              <a:t>Гражданско-правовой профиль,</a:t>
            </a:r>
          </a:p>
          <a:p>
            <a:pPr algn="just">
              <a:buFontTx/>
              <a:buChar char="-"/>
            </a:pPr>
            <a:r>
              <a:rPr lang="ru-RU" dirty="0"/>
              <a:t>Прокурорско-следственный профиль,</a:t>
            </a:r>
          </a:p>
          <a:p>
            <a:pPr algn="just">
              <a:buFontTx/>
              <a:buChar char="-"/>
            </a:pPr>
            <a:r>
              <a:rPr lang="ru-RU" dirty="0"/>
              <a:t>Уголовно-правовой профиль,</a:t>
            </a:r>
          </a:p>
          <a:p>
            <a:pPr algn="just">
              <a:buFontTx/>
              <a:buChar char="-"/>
            </a:pPr>
            <a:r>
              <a:rPr lang="ru-RU" dirty="0"/>
              <a:t>Следственно-судебный профиль,</a:t>
            </a:r>
          </a:p>
          <a:p>
            <a:pPr algn="just">
              <a:buFontTx/>
              <a:buChar char="-"/>
            </a:pPr>
            <a:r>
              <a:rPr lang="ru-RU" dirty="0"/>
              <a:t>Судебно-адвокатский профиль.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50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Что изучается в ходе освоения дисциплины?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857" y="2295888"/>
            <a:ext cx="7983933" cy="3969134"/>
          </a:xfrm>
        </p:spPr>
        <p:txBody>
          <a:bodyPr>
            <a:normAutofit/>
          </a:bodyPr>
          <a:lstStyle/>
          <a:p>
            <a:r>
              <a:rPr lang="ru-RU" sz="2400" dirty="0"/>
              <a:t>Аргументация как вид речевого искусства</a:t>
            </a:r>
          </a:p>
          <a:p>
            <a:r>
              <a:rPr lang="ru-RU" sz="2400" dirty="0"/>
              <a:t>Способы и речевые приемы убеждения</a:t>
            </a:r>
          </a:p>
          <a:p>
            <a:r>
              <a:rPr lang="ru-RU" sz="2400" dirty="0"/>
              <a:t>Устное публичное выступление</a:t>
            </a:r>
          </a:p>
          <a:p>
            <a:r>
              <a:rPr lang="ru-RU" sz="2400" dirty="0"/>
              <a:t>Структура доказательного рассуждения и виды ошибок в рассуждении</a:t>
            </a:r>
          </a:p>
          <a:p>
            <a:r>
              <a:rPr lang="ru-RU" sz="2400" dirty="0"/>
              <a:t>Основные формы юридического диалога</a:t>
            </a:r>
          </a:p>
          <a:p>
            <a:r>
              <a:rPr lang="ru-RU" sz="2400" dirty="0" err="1"/>
              <a:t>Дискутивно</a:t>
            </a:r>
            <a:r>
              <a:rPr lang="ru-RU" sz="2400" dirty="0"/>
              <a:t>-полемическая речь</a:t>
            </a:r>
          </a:p>
          <a:p>
            <a:r>
              <a:rPr lang="ru-RU" sz="2400" dirty="0"/>
              <a:t>Риторическое мастерство судебного оратора</a:t>
            </a:r>
          </a:p>
          <a:p>
            <a:r>
              <a:rPr lang="ru-RU" sz="2400" dirty="0"/>
              <a:t>Аргументация в юридических документах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EFFE461-36FE-49E4-8806-5013A7550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8026" y="1957521"/>
            <a:ext cx="1705884" cy="124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5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r>
              <a:rPr lang="ru-RU" dirty="0"/>
              <a:t>Тематический план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378" y="2029302"/>
            <a:ext cx="7936529" cy="4348082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Тема 1. Понятие аргументации. Особенности аргументации в юридической деятельности.</a:t>
            </a:r>
          </a:p>
          <a:p>
            <a:pPr algn="just"/>
            <a:r>
              <a:rPr lang="ru-RU" sz="2400" dirty="0"/>
              <a:t>Тема 2. Логические основы убедительности речи юриста.</a:t>
            </a:r>
          </a:p>
          <a:p>
            <a:pPr algn="just"/>
            <a:r>
              <a:rPr lang="ru-RU" sz="2400" dirty="0"/>
              <a:t>Тема 3. Лингвистический аспект толкования нормативных правовых документов.</a:t>
            </a:r>
          </a:p>
          <a:p>
            <a:pPr algn="just"/>
            <a:r>
              <a:rPr lang="ru-RU" sz="2400" dirty="0"/>
              <a:t>Тема 4. Основные технические методы правовой аргументации.</a:t>
            </a:r>
          </a:p>
          <a:p>
            <a:pPr algn="just"/>
            <a:r>
              <a:rPr lang="ru-RU" sz="2400" dirty="0"/>
              <a:t>Тема 5. Основные формы юридического диалога.</a:t>
            </a:r>
          </a:p>
          <a:p>
            <a:pPr algn="just"/>
            <a:r>
              <a:rPr lang="ru-RU" sz="2400" dirty="0"/>
              <a:t>Тема 6. Устное публичное выступление юриста.</a:t>
            </a:r>
          </a:p>
          <a:p>
            <a:pPr algn="just"/>
            <a:r>
              <a:rPr lang="ru-RU" sz="2400" dirty="0"/>
              <a:t>Тема 7. Спор как частный случай аргументации.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2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/>
              <a:t>Как будут проходить занятия?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r>
              <a:rPr lang="ru-RU" dirty="0"/>
              <a:t>Теоретические опросы</a:t>
            </a:r>
          </a:p>
          <a:p>
            <a:r>
              <a:rPr lang="ru-RU" dirty="0"/>
              <a:t>Коммуникативные тренинги</a:t>
            </a:r>
          </a:p>
          <a:p>
            <a:r>
              <a:rPr lang="ru-RU" dirty="0"/>
              <a:t>Моделирование ситуаций</a:t>
            </a:r>
          </a:p>
          <a:p>
            <a:r>
              <a:rPr lang="ru-RU" dirty="0"/>
              <a:t>Ролевые игры</a:t>
            </a:r>
          </a:p>
          <a:p>
            <a:r>
              <a:rPr lang="ru-RU" dirty="0"/>
              <a:t>Составление и редактирование документов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A56917A-65A1-4DC0-BC2A-FE7BFFCF70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414" y="2324123"/>
            <a:ext cx="1865376" cy="186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7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Значение дисциплины для дальнейшего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379" y="2257304"/>
            <a:ext cx="8119411" cy="4090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Основные положения дисциплины могут быть использованы в дальнейшем при изучении следующих дисциплин:</a:t>
            </a:r>
          </a:p>
          <a:p>
            <a:pPr algn="just"/>
            <a:r>
              <a:rPr lang="ru-RU" dirty="0"/>
              <a:t> Уголовное право;</a:t>
            </a:r>
          </a:p>
          <a:p>
            <a:pPr algn="just"/>
            <a:r>
              <a:rPr lang="ru-RU" dirty="0"/>
              <a:t>Гражданское право;</a:t>
            </a:r>
          </a:p>
          <a:p>
            <a:pPr algn="just"/>
            <a:r>
              <a:rPr lang="ru-RU" dirty="0"/>
              <a:t>Юридическая техника;</a:t>
            </a:r>
          </a:p>
          <a:p>
            <a:pPr algn="just"/>
            <a:r>
              <a:rPr lang="ru-RU" dirty="0"/>
              <a:t>Правовая лингвистика;</a:t>
            </a:r>
          </a:p>
          <a:p>
            <a:pPr algn="just"/>
            <a:r>
              <a:rPr lang="ru-RU" dirty="0"/>
              <a:t>Теория доказательств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5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693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Значение дисциплины для практической работы юриста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657" y="2135950"/>
            <a:ext cx="8199133" cy="45112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умение использовать в речевой практике разные виды аргументации для эффективного общения;</a:t>
            </a:r>
          </a:p>
          <a:p>
            <a:pPr algn="just"/>
            <a:r>
              <a:rPr lang="ru-RU" dirty="0"/>
              <a:t>владение приемами логического доказательства и опровержения утверждений, мнений и иных суждений в </a:t>
            </a:r>
            <a:r>
              <a:rPr lang="ru-RU"/>
              <a:t>профессиональном общении; </a:t>
            </a:r>
            <a:endParaRPr lang="ru-RU" dirty="0"/>
          </a:p>
          <a:p>
            <a:pPr algn="just"/>
            <a:r>
              <a:rPr lang="ru-RU" dirty="0"/>
              <a:t>владение техникой  построения убеждающей речи;</a:t>
            </a:r>
          </a:p>
          <a:p>
            <a:pPr algn="just"/>
            <a:r>
              <a:rPr lang="ru-RU" dirty="0"/>
              <a:t>умение толковать нормативно-правовые акты и другие тексты профессиональной направленности; </a:t>
            </a:r>
          </a:p>
          <a:p>
            <a:pPr algn="just"/>
            <a:r>
              <a:rPr lang="ru-RU" dirty="0"/>
              <a:t>умение распознавать некорректные способы убеждения, логические ошибки и уловки в ситуации судебного спора и других видах </a:t>
            </a:r>
            <a:r>
              <a:rPr lang="ru-RU" dirty="0" err="1"/>
              <a:t>дискутивно</a:t>
            </a:r>
            <a:r>
              <a:rPr lang="ru-RU" dirty="0"/>
              <a:t>-полемической речи; </a:t>
            </a:r>
          </a:p>
          <a:p>
            <a:pPr algn="just"/>
            <a:r>
              <a:rPr lang="ru-RU" dirty="0"/>
              <a:t>владение логическими приемами и языковыми ресурсами при составлении и редактировании юридических документов.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0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1834</TotalTime>
  <Words>480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 Medium</vt:lpstr>
      <vt:lpstr>Тема Office</vt:lpstr>
      <vt:lpstr>Презентация PowerPoint</vt:lpstr>
      <vt:lpstr>Цель освоения дисциплины </vt:lpstr>
      <vt:lpstr>Задачи дисциплины</vt:lpstr>
      <vt:lpstr>Для кого предназначена дисциплина?</vt:lpstr>
      <vt:lpstr>Что изучается в ходе освоения дисциплины?</vt:lpstr>
      <vt:lpstr>Тематический план дисциплины</vt:lpstr>
      <vt:lpstr>Как будут проходить занятия?</vt:lpstr>
      <vt:lpstr>Значение дисциплины для дальнейшего обучения</vt:lpstr>
      <vt:lpstr>Значение дисциплины для практической работы юриста</vt:lpstr>
      <vt:lpstr>Презентация PowerPoint</vt:lpstr>
    </vt:vector>
  </TitlesOfParts>
  <Company>ФГБОУ СГЮА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Пользователь</cp:lastModifiedBy>
  <cp:revision>152</cp:revision>
  <dcterms:created xsi:type="dcterms:W3CDTF">2020-12-02T14:35:45Z</dcterms:created>
  <dcterms:modified xsi:type="dcterms:W3CDTF">2022-01-30T20:30:00Z</dcterms:modified>
</cp:coreProperties>
</file>