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ru-RU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5pPr>
    <a:lvl6pPr marL="2286000" algn="l" defTabSz="914400">
      <a:defRPr>
        <a:solidFill>
          <a:schemeClr val="tx1"/>
        </a:solidFill>
        <a:latin typeface="Arial"/>
        <a:ea typeface="+mn-ea"/>
        <a:cs typeface="+mn-cs"/>
      </a:defRPr>
    </a:lvl6pPr>
    <a:lvl7pPr marL="2743200" algn="l" defTabSz="914400">
      <a:defRPr>
        <a:solidFill>
          <a:schemeClr val="tx1"/>
        </a:solidFill>
        <a:latin typeface="Arial"/>
        <a:ea typeface="+mn-ea"/>
        <a:cs typeface="+mn-cs"/>
      </a:defRPr>
    </a:lvl7pPr>
    <a:lvl8pPr marL="3200400" algn="l" defTabSz="914400">
      <a:defRPr>
        <a:solidFill>
          <a:schemeClr val="tx1"/>
        </a:solidFill>
        <a:latin typeface="Arial"/>
        <a:ea typeface="+mn-ea"/>
        <a:cs typeface="+mn-cs"/>
      </a:defRPr>
    </a:lvl8pPr>
    <a:lvl9pPr marL="3657600" algn="l" defTabSz="914400">
      <a:defRPr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675CA-7A4A-43B7-AE5A-F1650FEB5ECD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533EC-4369-4F1D-A5A2-B6C7D554E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20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533EC-4369-4F1D-A5A2-B6C7D554E12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35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371D77-798B-4ABA-812F-F7EF300BCA0B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15595C7-428D-4244-BA12-695DAB9DE54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5E111AA-A019-4B8F-A41D-96F86C0676C7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DE3D91-79B0-4613-9406-F825854102E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BA55BFE-7BEC-4B0E-939D-0AFADF0BA8C1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45AE89-D73F-4249-AA7C-2A502CE37F7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512178B-3424-4789-90D4-4C0E79A22883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02C15D9-06BE-4970-9BC3-49793027780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AED91DB-4D9B-445C-B63D-BAA7B317C4A4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B23947B-4B4B-434F-A80E-38CF1208B07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2F7C88B-ED11-4433-B3E2-BF3052FAE4AC}" type="datetimeFigureOut">
              <a:rPr lang="ru-RU"/>
              <a:t>29.01.2022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7EF6BE5-493B-420B-AE94-3DA186400C3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11B3F10-4B52-46B2-A20D-EE0C91BAD73F}" type="datetimeFigureOut">
              <a:rPr lang="ru-RU"/>
              <a:t>29.01.2022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36D46A-0AF6-4605-A363-2744505B659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B62C95-BE3A-4B73-A6AB-DBF8582FCBDE}" type="datetimeFigureOut">
              <a:rPr lang="ru-RU"/>
              <a:t>29.01.2022</a:t>
            </a:fld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DB12DAD-BBD0-41C4-9F8D-BF48B69717C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4C6C155-85E4-44B0-AA48-2202E5891061}" type="datetimeFigureOut">
              <a:rPr lang="ru-RU"/>
              <a:t>29.01.2022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EF624B2-0C68-4143-AC75-FEB7C1EC9EE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6F02C1-BC6B-4EAD-AE74-768870C59BC3}" type="datetimeFigureOut">
              <a:rPr lang="ru-RU"/>
              <a:t>29.01.2022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D0E340E-D3D7-4545-8E6F-FC3A918B816D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ABAD9DD-2EE5-4E6A-B2D7-609539F493D9}" type="datetimeFigureOut">
              <a:rPr lang="ru-RU"/>
              <a:t>29.01.2022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1B6C594-3759-49DB-BB5D-E1190FFE052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D5E73A-C09B-4FF5-AEE8-8E117F109AB2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5" name="Прямоугольник 2"/>
          <p:cNvSpPr/>
          <p:nvPr/>
        </p:nvSpPr>
        <p:spPr bwMode="auto">
          <a:xfrm>
            <a:off x="2362277" y="3140969"/>
            <a:ext cx="6530204" cy="258532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9pPr>
          </a:lstStyle>
          <a:p>
            <a:pPr algn="ctr">
              <a:defRPr/>
            </a:pPr>
            <a:r>
              <a:rPr lang="ru-RU" sz="2700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ПРЕЗЕНТАЦИЯ </a:t>
            </a:r>
            <a:endParaRPr dirty="0"/>
          </a:p>
          <a:p>
            <a:pPr algn="ctr">
              <a:defRPr/>
            </a:pPr>
            <a:r>
              <a:rPr lang="ru-RU" sz="2700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ЭЛЕКТИВНОЙ ДИСЦИПЛИНЫ</a:t>
            </a:r>
            <a:endParaRPr dirty="0"/>
          </a:p>
          <a:p>
            <a:pPr algn="ctr">
              <a:defRPr/>
            </a:pP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  <a:p>
            <a:pPr algn="ctr">
              <a:defRPr/>
            </a:pPr>
            <a:r>
              <a:rPr lang="ru-RU" sz="2700" b="1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«Базы данных: создание, обработка, использование в профессиональной деятельности</a:t>
            </a:r>
            <a:r>
              <a:rPr lang="ru-RU" sz="2700" b="1" dirty="0" smtClean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»</a:t>
            </a: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</p:txBody>
      </p:sp>
      <p:sp>
        <p:nvSpPr>
          <p:cNvPr id="6" name="Прямоугольник 3"/>
          <p:cNvSpPr/>
          <p:nvPr/>
        </p:nvSpPr>
        <p:spPr bwMode="auto">
          <a:xfrm>
            <a:off x="209006" y="5995851"/>
            <a:ext cx="881742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9pPr>
          </a:lstStyle>
          <a:p>
            <a:pPr algn="just">
              <a:defRPr/>
            </a:pPr>
            <a:r>
              <a:rPr lang="ru-RU" sz="2000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Кафедра </a:t>
            </a:r>
            <a:r>
              <a:rPr lang="ru-RU" sz="2000" dirty="0" smtClean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информационного права и цифровых </a:t>
            </a:r>
            <a:r>
              <a:rPr lang="ru-RU" sz="2000" dirty="0" smtClean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технологий</a:t>
            </a: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5" name="Прямоугольник 2"/>
          <p:cNvSpPr/>
          <p:nvPr/>
        </p:nvSpPr>
        <p:spPr bwMode="auto"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9pPr>
          </a:lstStyle>
          <a:p>
            <a:pPr algn="ctr">
              <a:defRPr/>
            </a:pPr>
            <a:r>
              <a:rPr lang="ru-RU" sz="400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СПАСИБО ЗА ВНИМАНИЕ!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/>
          <a:lstStyle/>
          <a:p>
            <a:pPr algn="ctr">
              <a:defRPr/>
            </a:pPr>
            <a:r>
              <a:rPr lang="ru-RU"/>
              <a:t>Цель освоения дисциплины </a:t>
            </a:r>
            <a:endParaRPr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 bwMode="auto"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dirty="0" smtClean="0"/>
              <a:t>Подготовка </a:t>
            </a:r>
            <a:r>
              <a:rPr lang="ru-RU" dirty="0"/>
              <a:t>высококвалифицированных специалистов в соответствии с ФГОС </a:t>
            </a:r>
            <a:r>
              <a:rPr lang="ru-RU" dirty="0" smtClean="0"/>
              <a:t>ВО.</a:t>
            </a:r>
          </a:p>
          <a:p>
            <a:pPr marL="0" indent="0" algn="ctr">
              <a:buNone/>
              <a:defRPr/>
            </a:pPr>
            <a:r>
              <a:rPr lang="ru-RU" dirty="0" smtClean="0"/>
              <a:t>Формирование у обучающихся знаний, умений, навыков создания и работы с профессиональными базами данных и информационными системами, что является важным для успешной работы в современных условиях цифровизации экономики.</a:t>
            </a:r>
            <a:endParaRPr lang="ru-RU" dirty="0" smtClean="0"/>
          </a:p>
        </p:txBody>
      </p:sp>
      <p:cxnSp>
        <p:nvCxnSpPr>
          <p:cNvPr id="7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69682" y="45500"/>
            <a:ext cx="952381" cy="66666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425650"/>
            <a:ext cx="1154470" cy="8379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/>
          <a:lstStyle/>
          <a:p>
            <a:pPr algn="ctr">
              <a:defRPr/>
            </a:pPr>
            <a:r>
              <a:rPr lang="ru-RU"/>
              <a:t>Задачи дисциплины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069512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 </a:t>
            </a:r>
            <a:r>
              <a:rPr lang="ru-RU" dirty="0" smtClean="0"/>
              <a:t>ознакомить</a:t>
            </a:r>
            <a:r>
              <a:rPr lang="en-US" dirty="0" smtClean="0"/>
              <a:t> </a:t>
            </a:r>
            <a:r>
              <a:rPr lang="ru-RU" dirty="0" smtClean="0"/>
              <a:t>обучающихся </a:t>
            </a:r>
            <a:r>
              <a:rPr lang="ru-RU" dirty="0"/>
              <a:t>с принципами организации информации в базах данных и информационных системах;</a:t>
            </a:r>
          </a:p>
          <a:p>
            <a:pPr lvl="0"/>
            <a:r>
              <a:rPr lang="ru-RU" dirty="0"/>
              <a:t>ознакомить с принципами создания баз данных;</a:t>
            </a:r>
          </a:p>
          <a:p>
            <a:pPr lvl="0"/>
            <a:r>
              <a:rPr lang="ru-RU" dirty="0"/>
              <a:t>научить понимать принципы функционирования и применения правовой </a:t>
            </a:r>
            <a:r>
              <a:rPr lang="ru-RU" dirty="0" smtClean="0"/>
              <a:t>информации; </a:t>
            </a:r>
            <a:endParaRPr lang="ru-RU" dirty="0"/>
          </a:p>
          <a:p>
            <a:pPr lvl="0"/>
            <a:r>
              <a:rPr lang="ru-RU" dirty="0" smtClean="0"/>
              <a:t>подготовить </a:t>
            </a:r>
            <a:r>
              <a:rPr lang="ru-RU" dirty="0"/>
              <a:t>обучающихся к профессиональной деятельности с использованием информационных </a:t>
            </a:r>
            <a:r>
              <a:rPr lang="ru-RU" dirty="0" smtClean="0"/>
              <a:t>систем и баз данных.</a:t>
            </a:r>
            <a:endParaRPr lang="ru-RU"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87378" y="492669"/>
            <a:ext cx="1531921" cy="1265230"/>
          </a:xfrm>
          <a:prstGeom prst="rect">
            <a:avLst/>
          </a:prstGeom>
        </p:spPr>
      </p:pic>
      <p:pic>
        <p:nvPicPr>
          <p:cNvPr id="12" name="Рисунок 1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216226" y="159335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6688" y="878207"/>
            <a:ext cx="7886700" cy="94086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/>
              <a:t>Для кого предназначена дисциплина?</a:t>
            </a:r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187249" y="88704"/>
            <a:ext cx="952381" cy="666667"/>
          </a:xfrm>
          <a:prstGeom prst="rect">
            <a:avLst/>
          </a:prstGeom>
        </p:spPr>
      </p:pic>
      <p:sp>
        <p:nvSpPr>
          <p:cNvPr id="12" name="Объект 2"/>
          <p:cNvSpPr txBox="1">
            <a:spLocks/>
          </p:cNvSpPr>
          <p:nvPr/>
        </p:nvSpPr>
        <p:spPr bwMode="auto">
          <a:xfrm>
            <a:off x="603734" y="1819066"/>
            <a:ext cx="8009654" cy="47091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обучающиеся направления подготовки 40.03.01 Юриспруденция</a:t>
            </a:r>
            <a:r>
              <a:rPr lang="ru-RU" sz="2000" dirty="0"/>
              <a:t>, профили «Гражданско-правовой», «Прокурорско-следственный», «Судебно-адвокатский»,  «Следственно – судебный», «Уголовно-правовой»;</a:t>
            </a:r>
            <a:endParaRPr lang="ru-RU" sz="2000" dirty="0" smtClean="0"/>
          </a:p>
          <a:p>
            <a:pPr algn="just"/>
            <a:r>
              <a:rPr lang="ru-RU" sz="2000" dirty="0" smtClean="0"/>
              <a:t>обучающиеся </a:t>
            </a:r>
            <a:r>
              <a:rPr lang="ru-RU" sz="2000" dirty="0"/>
              <a:t>специальности </a:t>
            </a:r>
            <a:r>
              <a:rPr lang="ru-RU" sz="2000" dirty="0" smtClean="0"/>
              <a:t>40.03.02 </a:t>
            </a:r>
            <a:r>
              <a:rPr lang="ru-RU" sz="2000" dirty="0"/>
              <a:t>Обеспечение законности и </a:t>
            </a:r>
            <a:r>
              <a:rPr lang="ru-RU" sz="2000" dirty="0" smtClean="0"/>
              <a:t>правопорядка, </a:t>
            </a:r>
            <a:r>
              <a:rPr lang="ru-RU" sz="2000" dirty="0"/>
              <a:t>профиль «Оперативно-розыскная деятельность</a:t>
            </a:r>
            <a:r>
              <a:rPr lang="ru-RU" sz="2000" dirty="0" smtClean="0"/>
              <a:t>»;</a:t>
            </a:r>
          </a:p>
          <a:p>
            <a:r>
              <a:rPr lang="ru-RU" sz="2000" dirty="0"/>
              <a:t>обучающиеся специальности </a:t>
            </a:r>
            <a:r>
              <a:rPr lang="ru-RU" sz="2000" dirty="0" smtClean="0"/>
              <a:t>40.05.01 </a:t>
            </a:r>
            <a:r>
              <a:rPr lang="ru-RU" sz="2000" dirty="0"/>
              <a:t>Правовое обеспечение национальной </a:t>
            </a:r>
            <a:r>
              <a:rPr lang="ru-RU" sz="2000" dirty="0" smtClean="0"/>
              <a:t>безопасности, специализация </a:t>
            </a:r>
            <a:r>
              <a:rPr lang="ru-RU" sz="2000" dirty="0"/>
              <a:t>«Государственно-правовая</a:t>
            </a:r>
            <a:r>
              <a:rPr lang="ru-RU" sz="2000" dirty="0" smtClean="0"/>
              <a:t>»;</a:t>
            </a:r>
          </a:p>
          <a:p>
            <a:r>
              <a:rPr lang="ru-RU" sz="2000" dirty="0" smtClean="0"/>
              <a:t>обучающиеся специальности 40.05.02 Правоохранительная деятельность, специализация </a:t>
            </a:r>
            <a:r>
              <a:rPr lang="ru-RU" sz="2000" dirty="0"/>
              <a:t>«Оперативно-розыскная деятельность</a:t>
            </a:r>
            <a:r>
              <a:rPr lang="ru-RU" sz="2000" dirty="0" smtClean="0"/>
              <a:t>»;</a:t>
            </a:r>
          </a:p>
          <a:p>
            <a:r>
              <a:rPr lang="ru-RU" sz="2000" dirty="0"/>
              <a:t>обучающиеся специальности </a:t>
            </a:r>
            <a:r>
              <a:rPr lang="ru-RU" sz="2000" dirty="0" smtClean="0"/>
              <a:t>38.05.01 </a:t>
            </a:r>
            <a:r>
              <a:rPr lang="ru-RU" sz="2000" dirty="0"/>
              <a:t>Экономическая </a:t>
            </a:r>
            <a:r>
              <a:rPr lang="ru-RU" sz="2000" dirty="0" smtClean="0"/>
              <a:t>безопасность специализация </a:t>
            </a:r>
            <a:r>
              <a:rPr lang="ru-RU" sz="2000" dirty="0"/>
              <a:t>«Правовое обеспечение экономической безопасности</a:t>
            </a:r>
            <a:r>
              <a:rPr lang="ru-RU" sz="2000" dirty="0" smtClean="0"/>
              <a:t>».</a:t>
            </a:r>
          </a:p>
          <a:p>
            <a:pPr algn="just"/>
            <a:endParaRPr lang="en-US" sz="2000" dirty="0" smtClean="0"/>
          </a:p>
          <a:p>
            <a:pPr marL="0" indent="0" algn="just">
              <a:buFont typeface="Arial"/>
              <a:buNone/>
            </a:pP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295888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Базы данных. Общие понятий, виды.</a:t>
            </a:r>
          </a:p>
          <a:p>
            <a:pPr lvl="0"/>
            <a:r>
              <a:rPr lang="ru-RU" dirty="0"/>
              <a:t>Информационные технологии в сфере правовых отношений: этапы </a:t>
            </a:r>
            <a:r>
              <a:rPr lang="ru-RU" dirty="0" smtClean="0"/>
              <a:t>развития.</a:t>
            </a:r>
          </a:p>
          <a:p>
            <a:pPr lvl="0"/>
            <a:r>
              <a:rPr lang="ru-RU" dirty="0" smtClean="0"/>
              <a:t>Системы </a:t>
            </a:r>
            <a:r>
              <a:rPr lang="ru-RU" dirty="0"/>
              <a:t>связи и обмена информацией. Развитие информационных и коммуникационных технологий как фактор развития общества.</a:t>
            </a:r>
          </a:p>
          <a:p>
            <a:pPr lvl="0"/>
            <a:r>
              <a:rPr lang="ru-RU" dirty="0"/>
              <a:t>Национальная программа «Цифровая экономика Российской Федерации»: направления, состав, сроки.</a:t>
            </a:r>
          </a:p>
          <a:p>
            <a:pPr lvl="0"/>
            <a:r>
              <a:rPr lang="ru-RU" dirty="0" smtClean="0"/>
              <a:t>Реляционные </a:t>
            </a:r>
            <a:r>
              <a:rPr lang="ru-RU" dirty="0"/>
              <a:t>базы данных. Основные элементы реляционных баз данных. Отношения в реляционных базах данных. </a:t>
            </a:r>
          </a:p>
          <a:p>
            <a:pPr lvl="0"/>
            <a:r>
              <a:rPr lang="ru-RU" dirty="0" smtClean="0"/>
              <a:t>Создание базы данных в программе </a:t>
            </a:r>
            <a:r>
              <a:rPr lang="en-US" dirty="0" smtClean="0"/>
              <a:t>Microsoft</a:t>
            </a:r>
            <a:r>
              <a:rPr lang="ru-RU" dirty="0" smtClean="0"/>
              <a:t> </a:t>
            </a:r>
            <a:r>
              <a:rPr lang="en-US" dirty="0" smtClean="0"/>
              <a:t>Access</a:t>
            </a:r>
            <a:r>
              <a:rPr lang="ru-RU" dirty="0" smtClean="0"/>
              <a:t>. </a:t>
            </a:r>
            <a:endParaRPr lang="ru-RU" dirty="0"/>
          </a:p>
          <a:p>
            <a:pPr lvl="0"/>
            <a:r>
              <a:rPr lang="ru-RU" dirty="0" smtClean="0"/>
              <a:t>Работа с базой данных, созданной в СУБД </a:t>
            </a:r>
            <a:r>
              <a:rPr lang="en-US" dirty="0"/>
              <a:t>Access</a:t>
            </a:r>
            <a:r>
              <a:rPr lang="ru-RU" dirty="0" smtClean="0"/>
              <a:t>. </a:t>
            </a:r>
            <a:endParaRPr lang="ru-RU"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87249" y="88704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57215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Тематический план дисциплины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661885" y="2200818"/>
            <a:ext cx="6886042" cy="3787565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dirty="0"/>
              <a:t>Тема 1. Общие понятия баз данных, их </a:t>
            </a:r>
            <a:r>
              <a:rPr lang="ru-RU" dirty="0" smtClean="0"/>
              <a:t>виды.</a:t>
            </a:r>
          </a:p>
          <a:p>
            <a:pPr algn="just">
              <a:defRPr/>
            </a:pPr>
            <a:r>
              <a:rPr lang="ru-RU" dirty="0" smtClean="0"/>
              <a:t>Тема </a:t>
            </a:r>
            <a:r>
              <a:rPr lang="ru-RU" dirty="0"/>
              <a:t>2. Современные средства создания баз </a:t>
            </a:r>
            <a:r>
              <a:rPr lang="ru-RU" dirty="0" smtClean="0"/>
              <a:t>данных.</a:t>
            </a:r>
          </a:p>
          <a:p>
            <a:pPr algn="just">
              <a:defRPr/>
            </a:pPr>
            <a:r>
              <a:rPr lang="ru-RU" dirty="0" smtClean="0"/>
              <a:t>Тема </a:t>
            </a:r>
            <a:r>
              <a:rPr lang="ru-RU" dirty="0"/>
              <a:t>3. Работа с одной из систем управления базами данных (СУБД</a:t>
            </a:r>
            <a:r>
              <a:rPr lang="ru-RU" dirty="0" smtClean="0"/>
              <a:t>).</a:t>
            </a:r>
            <a:endParaRPr sz="1600" dirty="0"/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4948323"/>
            <a:ext cx="2428590" cy="15095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/>
          <a:lstStyle/>
          <a:p>
            <a:pPr algn="ctr">
              <a:defRPr/>
            </a:pPr>
            <a:r>
              <a:rPr lang="ru-RU"/>
              <a:t>Как будут проходить занятия?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Теоретические </a:t>
            </a:r>
            <a:r>
              <a:rPr lang="ru-RU" dirty="0" smtClean="0"/>
              <a:t>опросы.</a:t>
            </a:r>
            <a:endParaRPr dirty="0"/>
          </a:p>
          <a:p>
            <a:pPr>
              <a:defRPr/>
            </a:pPr>
            <a:r>
              <a:rPr lang="ru-RU" dirty="0"/>
              <a:t>Анализ </a:t>
            </a:r>
            <a:r>
              <a:rPr lang="ru-RU" dirty="0" smtClean="0"/>
              <a:t>информации из информационных систем.</a:t>
            </a:r>
            <a:endParaRPr dirty="0"/>
          </a:p>
          <a:p>
            <a:pPr>
              <a:defRPr/>
            </a:pPr>
            <a:r>
              <a:rPr lang="ru-RU" dirty="0" smtClean="0"/>
              <a:t>Работа за компьютерами с СУБД. </a:t>
            </a:r>
            <a:endParaRPr dirty="0"/>
          </a:p>
          <a:p>
            <a:pPr>
              <a:defRPr/>
            </a:pPr>
            <a:r>
              <a:rPr lang="ru-RU" dirty="0" smtClean="0"/>
              <a:t>Круглые столы.</a:t>
            </a:r>
            <a:endParaRPr dirty="0"/>
          </a:p>
          <a:p>
            <a:pPr>
              <a:defRPr/>
            </a:pPr>
            <a:r>
              <a:rPr lang="ru-RU" dirty="0" smtClean="0"/>
              <a:t>Решение </a:t>
            </a:r>
            <a:r>
              <a:rPr lang="ru-RU" dirty="0" err="1" smtClean="0"/>
              <a:t>практикоориентированных</a:t>
            </a:r>
            <a:r>
              <a:rPr lang="ru-RU" dirty="0" smtClean="0"/>
              <a:t> задач.</a:t>
            </a:r>
            <a:endParaRPr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409096" y="5250751"/>
            <a:ext cx="1730534" cy="1296230"/>
          </a:xfrm>
          <a:prstGeom prst="rect">
            <a:avLst/>
          </a:prstGeom>
        </p:spPr>
      </p:pic>
      <p:pic>
        <p:nvPicPr>
          <p:cNvPr id="12" name="Рисунок 1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187249" y="162996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/>
              <a:t>Значение дисциплины для дальнейшего обучения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dirty="0"/>
              <a:t>Основные положения дисциплины могут быть использованы в дальнейшем при изучении </a:t>
            </a:r>
            <a:r>
              <a:rPr lang="ru-RU" dirty="0" smtClean="0"/>
              <a:t>дисциплин</a:t>
            </a:r>
            <a:r>
              <a:rPr lang="ru-RU" dirty="0"/>
              <a:t>:</a:t>
            </a:r>
            <a:endParaRPr dirty="0"/>
          </a:p>
          <a:p>
            <a:pPr lvl="0"/>
            <a:r>
              <a:rPr lang="ru-RU" dirty="0"/>
              <a:t> </a:t>
            </a:r>
            <a:r>
              <a:rPr lang="ru-RU" dirty="0"/>
              <a:t>Государственные автоматизированные и правовые информационные системы, и базы </a:t>
            </a:r>
            <a:r>
              <a:rPr lang="ru-RU" dirty="0" smtClean="0"/>
              <a:t>данных.</a:t>
            </a:r>
            <a:endParaRPr lang="ru-RU" dirty="0"/>
          </a:p>
          <a:p>
            <a:pPr lvl="0"/>
            <a:r>
              <a:rPr lang="ru-RU" dirty="0"/>
              <a:t>Системы управления базами </a:t>
            </a:r>
            <a:r>
              <a:rPr lang="ru-RU" dirty="0" smtClean="0"/>
              <a:t>данных.</a:t>
            </a:r>
            <a:endParaRPr lang="ru-RU" dirty="0"/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8745" y="5328392"/>
            <a:ext cx="1630699" cy="11282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3" name="Picture 2" descr="Тема: &amp;quot;Создание многотабличной базы данных&amp;quot;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34" y="548741"/>
            <a:ext cx="2294843" cy="138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521392" y="1398778"/>
            <a:ext cx="7472812" cy="12682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Значение </a:t>
            </a:r>
            <a:r>
              <a:rPr lang="ru-RU" dirty="0"/>
              <a:t>дисциплины для практической работы юриста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521392" y="2791841"/>
            <a:ext cx="7886700" cy="365339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dirty="0"/>
              <a:t>Возможность применять </a:t>
            </a:r>
            <a:r>
              <a:rPr lang="ru-RU" dirty="0" smtClean="0"/>
              <a:t>полученные знания </a:t>
            </a:r>
            <a:r>
              <a:rPr lang="ru-RU" dirty="0"/>
              <a:t>в различных сферах </a:t>
            </a:r>
            <a:r>
              <a:rPr lang="ru-RU" dirty="0" smtClean="0"/>
              <a:t>практической деятельности. </a:t>
            </a:r>
            <a:endParaRPr lang="ru-RU" dirty="0"/>
          </a:p>
          <a:p>
            <a:pPr algn="just">
              <a:defRPr/>
            </a:pPr>
            <a:r>
              <a:rPr lang="ru-RU" dirty="0"/>
              <a:t>Умение </a:t>
            </a:r>
            <a:r>
              <a:rPr lang="ru-RU" dirty="0" smtClean="0"/>
              <a:t>создавать элементарные базы данных. </a:t>
            </a:r>
            <a:endParaRPr lang="ru-RU" dirty="0"/>
          </a:p>
          <a:p>
            <a:pPr algn="just">
              <a:defRPr/>
            </a:pPr>
            <a:r>
              <a:rPr lang="ru-RU" dirty="0" smtClean="0"/>
              <a:t>Умение профессионально работать с различными юридическими базами данных.</a:t>
            </a:r>
            <a:endParaRPr lang="ru-RU" dirty="0"/>
          </a:p>
          <a:p>
            <a:pPr algn="just">
              <a:defRPr/>
            </a:pPr>
            <a:r>
              <a:rPr lang="ru-RU" dirty="0"/>
              <a:t>Умение </a:t>
            </a:r>
            <a:r>
              <a:rPr lang="ru-RU" dirty="0" smtClean="0"/>
              <a:t>работать с различными  профессиональными информационными системами.</a:t>
            </a:r>
            <a:endParaRPr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187249" y="95920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4144</TotalTime>
  <Words>371</Words>
  <Application>Microsoft Office PowerPoint</Application>
  <DocSecurity>0</DocSecurity>
  <PresentationFormat>Экран (4:3)</PresentationFormat>
  <Paragraphs>48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Брянцева</cp:lastModifiedBy>
  <cp:revision>146</cp:revision>
  <dcterms:created xsi:type="dcterms:W3CDTF">2020-12-02T14:35:45Z</dcterms:created>
  <dcterms:modified xsi:type="dcterms:W3CDTF">2022-02-01T10:18:10Z</dcterms:modified>
  <dc:identifier/>
  <dc:language/>
  <cp:version/>
</cp:coreProperties>
</file>