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793" r:id="rId2"/>
    <p:sldId id="801" r:id="rId3"/>
    <p:sldId id="794" r:id="rId4"/>
    <p:sldId id="800" r:id="rId5"/>
    <p:sldId id="799" r:id="rId6"/>
    <p:sldId id="798" r:id="rId7"/>
    <p:sldId id="797" r:id="rId8"/>
    <p:sldId id="796" r:id="rId9"/>
    <p:sldId id="795" r:id="rId10"/>
    <p:sldId id="80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0F2"/>
    <a:srgbClr val="005AA5"/>
    <a:srgbClr val="2C4286"/>
    <a:srgbClr val="D0E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>
      <p:cViewPr>
        <p:scale>
          <a:sx n="73" d="100"/>
          <a:sy n="73" d="100"/>
        </p:scale>
        <p:origin x="-876" y="2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595986-A32F-420F-8163-B4A3D830AE02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EBD1A0C-2187-4BF0-8D2B-0076FB8E9A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288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71D77-798B-4ABA-812F-F7EF300BCA0B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95C7-428D-4244-BA12-695DAB9DE54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085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E111AA-A019-4B8F-A41D-96F86C0676C7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3D91-79B0-4613-9406-F825854102E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673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55BFE-7BEC-4B0E-939D-0AFADF0BA8C1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AE89-D73F-4249-AA7C-2A502CE37F7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573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2178B-3424-4789-90D4-4C0E79A22883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15D9-06BE-4970-9BC3-4979302778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574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ED91DB-4D9B-445C-B63D-BAA7B317C4A4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947B-4B4B-434F-A80E-38CF1208B07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784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F7C88B-ED11-4433-B3E2-BF3052FAE4AC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6BE5-493B-420B-AE94-3DA186400C3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970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B3F10-4B52-46B2-A20D-EE0C91BAD73F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D46A-0AF6-4605-A363-2744505B659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385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62C95-BE3A-4B73-A6AB-DBF8582FCBDE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2DAD-BBD0-41C4-9F8D-BF48B69717C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012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C6C155-85E4-44B0-AA48-2202E5891061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624B2-0C68-4143-AC75-FEB7C1EC9E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837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6F02C1-BC6B-4EAD-AE74-768870C59BC3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40E-D3D7-4545-8E6F-FC3A918B81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798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AD9DD-2EE5-4E6A-B2D7-609539F493D9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C594-3759-49DB-BB5D-E1190FFE05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280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672CD7-DB15-4F75-BAAB-C85F4E903695}" type="datetimeFigureOut">
              <a:rPr lang="ru-RU" smtClean="0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E73A-C09B-4FF5-AEE8-8E117F109AB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565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381" y="-96065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21131" y="3039021"/>
            <a:ext cx="6858001" cy="447814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7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ПРЕЗЕНТАЦИЯ </a:t>
            </a:r>
          </a:p>
          <a:p>
            <a:pPr algn="ctr"/>
            <a:r>
              <a:rPr lang="ru-RU" altLang="ru-RU" sz="27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ЭЛЕКТИВНОЙ ДИСЦИПЛИНЫ</a:t>
            </a: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r>
              <a:rPr lang="ru-RU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«НАЦИОНАЛЬН</a:t>
            </a:r>
            <a:r>
              <a:rPr lang="ru-RU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АЯ ПОЛИТИКА И КОНФЛИКТЫ</a:t>
            </a:r>
            <a:r>
              <a:rPr lang="ru-RU" altLang="ru-RU" sz="2700" b="1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 </a:t>
            </a:r>
            <a:r>
              <a:rPr lang="ru-RU" altLang="ru-RU" sz="2700" b="1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В СОВРЕМЕННОЙ РОССИИ»</a:t>
            </a:r>
            <a:endParaRPr lang="ru-RU" altLang="ru-RU" sz="2700" b="1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9006" y="5995851"/>
            <a:ext cx="8817428" cy="2292935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Кафедра истории, политологии и социологии</a:t>
            </a:r>
            <a:endParaRPr lang="ru-RU" altLang="ru-RU" sz="20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63932" y="4444166"/>
            <a:ext cx="7289074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4000" dirty="0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СПАСИБО ЗА ВНИМАНИЕ!</a:t>
            </a:r>
            <a:endParaRPr lang="ru-RU" altLang="ru-RU" sz="40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91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 smtClean="0"/>
              <a:t>Цель </a:t>
            </a:r>
            <a:r>
              <a:rPr lang="ru-RU" dirty="0"/>
              <a:t>освоения дисциплины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формирование теоретических знаний в области исследования национальной политики в современной России и овладение базовыми навыками и технологическими приемами анализа </a:t>
            </a:r>
            <a:r>
              <a:rPr lang="ru-RU" dirty="0" err="1"/>
              <a:t>этноконфликтных</a:t>
            </a:r>
            <a:r>
              <a:rPr lang="ru-RU" dirty="0"/>
              <a:t> ситуаций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7" descr="http://www.trud.ru/userfiles/gallery/2d/b_2dcc5ade1538cefe5b951779065e7bf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740" y="4310743"/>
            <a:ext cx="2775602" cy="2220686"/>
          </a:xfrm>
          <a:prstGeom prst="rect">
            <a:avLst/>
          </a:prstGeom>
          <a:noFill/>
          <a:ln w="57150">
            <a:solidFill>
              <a:srgbClr val="94B6D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309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/>
              <a:t>Задачи дисциплины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069512"/>
            <a:ext cx="5776504" cy="435133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  </a:t>
            </a:r>
            <a:r>
              <a:rPr lang="ru-RU" dirty="0"/>
              <a:t>дать представление о связях между этничностью и политикой;</a:t>
            </a:r>
          </a:p>
          <a:p>
            <a:pPr lvl="0"/>
            <a:r>
              <a:rPr lang="ru-RU" dirty="0"/>
              <a:t>формирование целостного взгляда на природу и сущность национальных проблем</a:t>
            </a:r>
          </a:p>
          <a:p>
            <a:pPr lvl="0"/>
            <a:r>
              <a:rPr lang="ru-RU" dirty="0"/>
              <a:t>ознакомление с основными этнополитическими процессами в России</a:t>
            </a:r>
          </a:p>
          <a:p>
            <a:pPr lvl="0"/>
            <a:r>
              <a:rPr lang="ru-RU" dirty="0"/>
              <a:t>показать эволюцию национальной политики России в исторической ретроспективе;</a:t>
            </a:r>
          </a:p>
          <a:p>
            <a:r>
              <a:rPr lang="ru-RU" dirty="0"/>
              <a:t>раскрыть природу национальных конфликтов, выявить наиболее эффективные пути их разрешения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38949" y="3068768"/>
            <a:ext cx="3076438" cy="349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Для кого предназначена дисциплина?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/>
          <a:lstStyle/>
          <a:p>
            <a:r>
              <a:rPr lang="ru-RU" dirty="0" smtClean="0"/>
              <a:t>обучающиеся направления </a:t>
            </a:r>
            <a:r>
              <a:rPr lang="ru-RU" dirty="0" smtClean="0"/>
              <a:t>подготовки </a:t>
            </a:r>
          </a:p>
          <a:p>
            <a:r>
              <a:rPr lang="ru-RU" dirty="0" smtClean="0"/>
              <a:t>40.03.02 </a:t>
            </a:r>
            <a:r>
              <a:rPr lang="ru-RU" dirty="0"/>
              <a:t>Обеспечение законности и </a:t>
            </a:r>
            <a:r>
              <a:rPr lang="ru-RU" dirty="0" smtClean="0"/>
              <a:t>правопорядка Профиль </a:t>
            </a:r>
            <a:r>
              <a:rPr lang="ru-RU" dirty="0"/>
              <a:t>«Оперативно-розыскная деятельность</a:t>
            </a:r>
            <a:r>
              <a:rPr lang="ru-RU" dirty="0" smtClean="0"/>
              <a:t>»</a:t>
            </a:r>
          </a:p>
          <a:p>
            <a:r>
              <a:rPr lang="ru-RU" dirty="0"/>
              <a:t>по направлению подготовки 40.03.01 </a:t>
            </a:r>
            <a:r>
              <a:rPr lang="ru-RU" dirty="0" smtClean="0"/>
              <a:t>Юриспруденция «Государственно-правовой </a:t>
            </a:r>
            <a:r>
              <a:rPr lang="ru-RU" dirty="0"/>
              <a:t>профиль», «Уголовно-правовой профиль», «Следственно-судебный профиль»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50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 изучается в ходе освоения дисциплины?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/>
          <a:lstStyle/>
          <a:p>
            <a:r>
              <a:rPr lang="ru-RU" dirty="0"/>
              <a:t>особенности национального мировоззрения</a:t>
            </a:r>
            <a:r>
              <a:rPr lang="ru-RU" dirty="0" smtClean="0"/>
              <a:t>;</a:t>
            </a:r>
          </a:p>
          <a:p>
            <a:r>
              <a:rPr lang="ru-RU" dirty="0"/>
              <a:t>основные понятия и категории </a:t>
            </a:r>
            <a:r>
              <a:rPr lang="ru-RU" dirty="0" err="1" smtClean="0"/>
              <a:t>этнополитологии</a:t>
            </a:r>
            <a:r>
              <a:rPr lang="ru-RU" dirty="0" smtClean="0"/>
              <a:t>;</a:t>
            </a:r>
          </a:p>
          <a:p>
            <a:r>
              <a:rPr lang="ru-RU" dirty="0"/>
              <a:t>н</a:t>
            </a:r>
            <a:r>
              <a:rPr lang="ru-RU" dirty="0" smtClean="0"/>
              <a:t>аправления национальной политики в РФ;</a:t>
            </a:r>
          </a:p>
          <a:p>
            <a:r>
              <a:rPr lang="ru-RU" dirty="0"/>
              <a:t>этнополитические интересы российских </a:t>
            </a:r>
            <a:r>
              <a:rPr lang="ru-RU" dirty="0" smtClean="0"/>
              <a:t>народов;</a:t>
            </a:r>
          </a:p>
          <a:p>
            <a:r>
              <a:rPr lang="ru-RU" dirty="0"/>
              <a:t>п</a:t>
            </a:r>
            <a:r>
              <a:rPr lang="ru-RU" dirty="0" smtClean="0"/>
              <a:t>рирода идентификации этносов;</a:t>
            </a:r>
          </a:p>
          <a:p>
            <a:r>
              <a:rPr lang="ru-RU" dirty="0" smtClean="0"/>
              <a:t>историческая динамика </a:t>
            </a:r>
            <a:r>
              <a:rPr lang="ru-RU" dirty="0"/>
              <a:t>взаимодействия </a:t>
            </a:r>
            <a:r>
              <a:rPr lang="ru-RU" dirty="0" smtClean="0"/>
              <a:t>этносов в России;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85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r>
              <a:rPr lang="ru-RU" dirty="0" smtClean="0"/>
              <a:t>Тематический план дисциплины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707" y="2295888"/>
            <a:ext cx="7886700" cy="4351338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/>
              <a:t>Тема 1. Проблемы национальной политики и конфликтов сквозь призму понятий </a:t>
            </a:r>
          </a:p>
          <a:p>
            <a:pPr fontAlgn="base"/>
            <a:r>
              <a:rPr lang="ru-RU" sz="2400" dirty="0"/>
              <a:t>Тема 2. Национальная политика и конфликты в Российской империи и СССР </a:t>
            </a:r>
          </a:p>
          <a:p>
            <a:pPr fontAlgn="base"/>
            <a:r>
              <a:rPr lang="ru-RU" sz="2400" dirty="0"/>
              <a:t>Тема 3. Этнополитические процессы в современной России </a:t>
            </a:r>
          </a:p>
          <a:p>
            <a:pPr fontAlgn="base"/>
            <a:r>
              <a:rPr lang="ru-RU" sz="2400" dirty="0"/>
              <a:t>Тема 4. Анатомия национального конфликта </a:t>
            </a:r>
          </a:p>
          <a:p>
            <a:pPr fontAlgn="base"/>
            <a:r>
              <a:rPr lang="ru-RU" sz="2400" dirty="0"/>
              <a:t>Тема 5. Этнические аспекты национализма </a:t>
            </a:r>
          </a:p>
          <a:p>
            <a:pPr fontAlgn="base"/>
            <a:r>
              <a:rPr lang="ru-RU" sz="2400" dirty="0"/>
              <a:t>Тема 6. Миграционная политика в современной России</a:t>
            </a:r>
          </a:p>
          <a:p>
            <a:pPr algn="just"/>
            <a:r>
              <a:rPr lang="ru-RU" sz="2400" b="1" dirty="0" smtClean="0"/>
              <a:t> </a:t>
            </a:r>
            <a:endParaRPr lang="ru-RU" sz="26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42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 smtClean="0"/>
              <a:t>Как будут проходить занятия?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Теоретические опросы</a:t>
            </a:r>
          </a:p>
          <a:p>
            <a:r>
              <a:rPr lang="ru-RU" dirty="0" smtClean="0"/>
              <a:t>Деловые игры</a:t>
            </a:r>
          </a:p>
          <a:p>
            <a:r>
              <a:rPr lang="ru-RU" dirty="0" smtClean="0"/>
              <a:t>Круглые столы</a:t>
            </a:r>
          </a:p>
          <a:p>
            <a:r>
              <a:rPr lang="ru-RU" dirty="0" err="1" smtClean="0"/>
              <a:t>Практикоориентированные</a:t>
            </a:r>
            <a:r>
              <a:rPr lang="ru-RU" dirty="0" smtClean="0"/>
              <a:t> задачи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446" y="4305040"/>
            <a:ext cx="2972344" cy="222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7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Значение дисциплины для дальнейшего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Основные положения дисциплины могут быть использованы в </a:t>
            </a:r>
            <a:r>
              <a:rPr lang="ru-RU" dirty="0" smtClean="0"/>
              <a:t>дальнейшем при </a:t>
            </a:r>
            <a:r>
              <a:rPr lang="ru-RU" dirty="0"/>
              <a:t>изучении следующих дисциплин:</a:t>
            </a:r>
          </a:p>
          <a:p>
            <a:r>
              <a:rPr lang="ru-RU" dirty="0" smtClean="0"/>
              <a:t> </a:t>
            </a:r>
            <a:r>
              <a:rPr lang="ru-RU" dirty="0"/>
              <a:t>Проблемы теории государства и права.</a:t>
            </a:r>
          </a:p>
          <a:p>
            <a:pPr lvl="0"/>
            <a:r>
              <a:rPr lang="ru-RU" dirty="0" smtClean="0"/>
              <a:t>Философия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" descr="C:\Users\Левкина Л А\Downloads\67853492_manezh_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007429" y="3975941"/>
            <a:ext cx="4136571" cy="28820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3451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734" y="1143084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Значение дисциплины для практической работы юриста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r>
              <a:rPr lang="ru-RU" b="1" dirty="0" smtClean="0"/>
              <a:t>Умение </a:t>
            </a:r>
            <a:r>
              <a:rPr lang="ru-RU" dirty="0"/>
              <a:t>отстаивать мировоззренческую позицию, учитывая </a:t>
            </a:r>
            <a:r>
              <a:rPr lang="ru-RU" dirty="0" smtClean="0"/>
              <a:t>национальные и </a:t>
            </a:r>
            <a:r>
              <a:rPr lang="ru-RU" dirty="0"/>
              <a:t>культурные различия </a:t>
            </a:r>
          </a:p>
          <a:p>
            <a:r>
              <a:rPr lang="ru-RU" b="1" dirty="0" smtClean="0"/>
              <a:t>Владение </a:t>
            </a:r>
            <a:r>
              <a:rPr lang="ru-RU" dirty="0"/>
              <a:t>навыками терпимого отношения к культурным различиям во </a:t>
            </a:r>
            <a:r>
              <a:rPr lang="ru-RU" dirty="0" smtClean="0"/>
              <a:t>многонациональной </a:t>
            </a:r>
            <a:r>
              <a:rPr lang="ru-RU" dirty="0" smtClean="0"/>
              <a:t>среде</a:t>
            </a:r>
          </a:p>
          <a:p>
            <a:r>
              <a:rPr lang="ru-RU" b="1" dirty="0" smtClean="0"/>
              <a:t>Знание </a:t>
            </a:r>
            <a:r>
              <a:rPr lang="ru-RU" dirty="0" smtClean="0"/>
              <a:t>основ </a:t>
            </a:r>
            <a:r>
              <a:rPr lang="ru-RU" dirty="0" err="1" smtClean="0"/>
              <a:t>этнополитологии</a:t>
            </a:r>
            <a:r>
              <a:rPr lang="ru-RU" dirty="0" smtClean="0"/>
              <a:t>, и потенциальных национальных конфликтов </a:t>
            </a:r>
            <a:r>
              <a:rPr lang="ru-RU" dirty="0"/>
              <a:t>исторически существующих на территории </a:t>
            </a:r>
            <a:r>
              <a:rPr lang="ru-RU" dirty="0" smtClean="0"/>
              <a:t>России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00324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1602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1388</TotalTime>
  <Words>257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Цель освоения дисциплины </vt:lpstr>
      <vt:lpstr>Задачи дисциплины</vt:lpstr>
      <vt:lpstr>Для кого предназначена дисциплина?</vt:lpstr>
      <vt:lpstr>Что изучается в ходе освоения дисциплины?</vt:lpstr>
      <vt:lpstr>Тематический план дисциплины</vt:lpstr>
      <vt:lpstr>Как будут проходить занятия?</vt:lpstr>
      <vt:lpstr>Значение дисциплины для дальнейшего обучения</vt:lpstr>
      <vt:lpstr>Значение дисциплины для практической работы юриста</vt:lpstr>
      <vt:lpstr>Презентация PowerPoint</vt:lpstr>
    </vt:vector>
  </TitlesOfParts>
  <Company>ФГБОУ СГЮА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 Максим</dc:creator>
  <cp:lastModifiedBy>suslo</cp:lastModifiedBy>
  <cp:revision>134</cp:revision>
  <dcterms:created xsi:type="dcterms:W3CDTF">2020-12-02T14:35:45Z</dcterms:created>
  <dcterms:modified xsi:type="dcterms:W3CDTF">2022-02-04T16:47:59Z</dcterms:modified>
</cp:coreProperties>
</file>