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73" d="100"/>
          <a:sy n="73" d="100"/>
        </p:scale>
        <p:origin x="-876" y="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381" y="-96065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21131" y="3039021"/>
            <a:ext cx="6858001" cy="447814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«НАЦИОНАЛЬН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АЯ ПОЛИТИКА И КОНФЛИКТЫ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В СОВРЕМЕННОЙ РОССИИ»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социологии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теоретических знаний в области исследования национальной политики в современной России и овладение базовыми навыками и технологическими приемами анализа </a:t>
            </a:r>
            <a:r>
              <a:rPr lang="ru-RU" dirty="0" err="1"/>
              <a:t>этноконфликтных</a:t>
            </a:r>
            <a:r>
              <a:rPr lang="ru-RU" dirty="0"/>
              <a:t> ситуаций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 descr="http://www.trud.ru/userfiles/gallery/2d/b_2dcc5ade1538cefe5b951779065e7bf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740" y="4310743"/>
            <a:ext cx="2775602" cy="2220686"/>
          </a:xfrm>
          <a:prstGeom prst="rect">
            <a:avLst/>
          </a:prstGeom>
          <a:noFill/>
          <a:ln w="57150">
            <a:solidFill>
              <a:srgbClr val="94B6D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5776504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  </a:t>
            </a:r>
            <a:r>
              <a:rPr lang="ru-RU" dirty="0"/>
              <a:t>дать представление о связях между этничностью и политикой;</a:t>
            </a:r>
          </a:p>
          <a:p>
            <a:pPr lvl="0"/>
            <a:r>
              <a:rPr lang="ru-RU" dirty="0"/>
              <a:t>формирование целостного взгляда на природу и сущность национальных проблем</a:t>
            </a:r>
          </a:p>
          <a:p>
            <a:pPr lvl="0"/>
            <a:r>
              <a:rPr lang="ru-RU" dirty="0"/>
              <a:t>ознакомление с основными этнополитическими процессами в России</a:t>
            </a:r>
          </a:p>
          <a:p>
            <a:pPr lvl="0"/>
            <a:r>
              <a:rPr lang="ru-RU" dirty="0"/>
              <a:t>показать эволюцию национальной политики России в исторической ретроспективе;</a:t>
            </a:r>
          </a:p>
          <a:p>
            <a:r>
              <a:rPr lang="ru-RU" dirty="0"/>
              <a:t>раскрыть природу национальных конфликтов, выявить наиболее эффективные пути их разрешения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38949" y="3068768"/>
            <a:ext cx="3076438" cy="349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 smtClean="0"/>
              <a:t>обучающиеся направления </a:t>
            </a:r>
            <a:r>
              <a:rPr lang="ru-RU" dirty="0" smtClean="0"/>
              <a:t>подготовки </a:t>
            </a:r>
          </a:p>
          <a:p>
            <a:r>
              <a:rPr lang="ru-RU" dirty="0" smtClean="0"/>
              <a:t>40.03.02 </a:t>
            </a:r>
            <a:r>
              <a:rPr lang="ru-RU" dirty="0"/>
              <a:t>Обеспечение законности и </a:t>
            </a:r>
            <a:r>
              <a:rPr lang="ru-RU" dirty="0" smtClean="0"/>
              <a:t>правопорядка Профиль </a:t>
            </a:r>
            <a:r>
              <a:rPr lang="ru-RU" dirty="0"/>
              <a:t>«Оперативно-розыскная деятельность</a:t>
            </a:r>
            <a:r>
              <a:rPr lang="ru-RU" dirty="0" smtClean="0"/>
              <a:t>»</a:t>
            </a:r>
          </a:p>
          <a:p>
            <a:r>
              <a:rPr lang="ru-RU" dirty="0"/>
              <a:t>по направлению подготовки 40.03.01 </a:t>
            </a:r>
            <a:r>
              <a:rPr lang="ru-RU" dirty="0" smtClean="0"/>
              <a:t>Юриспруденция «Государственно-правовой </a:t>
            </a:r>
            <a:r>
              <a:rPr lang="ru-RU" dirty="0"/>
              <a:t>профиль», «Уголовно-правовой профиль», «Следственно-судебный профиль»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/>
              <a:t>особенности национального мировоззрения</a:t>
            </a:r>
            <a:r>
              <a:rPr lang="ru-RU" dirty="0" smtClean="0"/>
              <a:t>;</a:t>
            </a:r>
          </a:p>
          <a:p>
            <a:r>
              <a:rPr lang="ru-RU" dirty="0"/>
              <a:t>основные понятия и категории </a:t>
            </a:r>
            <a:r>
              <a:rPr lang="ru-RU" dirty="0" err="1" smtClean="0"/>
              <a:t>этнополитологии</a:t>
            </a:r>
            <a:r>
              <a:rPr lang="ru-RU" dirty="0" smtClean="0"/>
              <a:t>;</a:t>
            </a:r>
          </a:p>
          <a:p>
            <a:r>
              <a:rPr lang="ru-RU" dirty="0"/>
              <a:t>н</a:t>
            </a:r>
            <a:r>
              <a:rPr lang="ru-RU" dirty="0" smtClean="0"/>
              <a:t>аправления национальной политики в РФ;</a:t>
            </a:r>
          </a:p>
          <a:p>
            <a:r>
              <a:rPr lang="ru-RU" dirty="0"/>
              <a:t>этнополитические интересы российских </a:t>
            </a:r>
            <a:r>
              <a:rPr lang="ru-RU" dirty="0" smtClean="0"/>
              <a:t>народов;</a:t>
            </a:r>
          </a:p>
          <a:p>
            <a:r>
              <a:rPr lang="ru-RU" dirty="0"/>
              <a:t>п</a:t>
            </a:r>
            <a:r>
              <a:rPr lang="ru-RU" dirty="0" smtClean="0"/>
              <a:t>рирода идентификации этносов;</a:t>
            </a:r>
          </a:p>
          <a:p>
            <a:r>
              <a:rPr lang="ru-RU" dirty="0" smtClean="0"/>
              <a:t>историческая динамика </a:t>
            </a:r>
            <a:r>
              <a:rPr lang="ru-RU" dirty="0"/>
              <a:t>взаимодействия </a:t>
            </a:r>
            <a:r>
              <a:rPr lang="ru-RU" dirty="0" smtClean="0"/>
              <a:t>этносов в России;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707" y="2295888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Тема 1. Проблемы национальной политики и конфликтов сквозь призму понятий </a:t>
            </a:r>
          </a:p>
          <a:p>
            <a:pPr fontAlgn="base"/>
            <a:r>
              <a:rPr lang="ru-RU" sz="2400" dirty="0"/>
              <a:t>Тема 2. Национальная политика и конфликты в Российской империи и СССР </a:t>
            </a:r>
          </a:p>
          <a:p>
            <a:pPr fontAlgn="base"/>
            <a:r>
              <a:rPr lang="ru-RU" sz="2400" dirty="0"/>
              <a:t>Тема 3. Этнополитические процессы в современной России </a:t>
            </a:r>
          </a:p>
          <a:p>
            <a:pPr fontAlgn="base"/>
            <a:r>
              <a:rPr lang="ru-RU" sz="2400" dirty="0"/>
              <a:t>Тема 4. Анатомия национального конфликта </a:t>
            </a:r>
          </a:p>
          <a:p>
            <a:pPr fontAlgn="base"/>
            <a:r>
              <a:rPr lang="ru-RU" sz="2400" dirty="0"/>
              <a:t>Тема 5. Этнические аспекты национализма </a:t>
            </a:r>
          </a:p>
          <a:p>
            <a:pPr fontAlgn="base"/>
            <a:r>
              <a:rPr lang="ru-RU" sz="2400" dirty="0"/>
              <a:t>Тема 6. Миграционная политика в современной России</a:t>
            </a:r>
          </a:p>
          <a:p>
            <a:pPr algn="just"/>
            <a:r>
              <a:rPr lang="ru-RU" sz="2400" b="1" dirty="0" smtClean="0"/>
              <a:t> </a:t>
            </a:r>
            <a:endParaRPr lang="ru-RU" sz="26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опросы</a:t>
            </a:r>
          </a:p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Круглые столы</a:t>
            </a:r>
          </a:p>
          <a:p>
            <a:r>
              <a:rPr lang="ru-RU" dirty="0" err="1" smtClean="0"/>
              <a:t>Практикоориентированные</a:t>
            </a:r>
            <a:r>
              <a:rPr lang="ru-RU" dirty="0" smtClean="0"/>
              <a:t> 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46" y="4305040"/>
            <a:ext cx="2972344" cy="22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r>
              <a:rPr lang="ru-RU" dirty="0" smtClean="0"/>
              <a:t> </a:t>
            </a:r>
            <a:r>
              <a:rPr lang="ru-RU" dirty="0"/>
              <a:t>Проблемы теории государства и права.</a:t>
            </a:r>
          </a:p>
          <a:p>
            <a:pPr lvl="0"/>
            <a:r>
              <a:rPr lang="ru-RU" dirty="0" smtClean="0"/>
              <a:t>Философия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 descr="C:\Users\Левкина Л А\Downloads\67853492_manezh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007429" y="3975941"/>
            <a:ext cx="4136571" cy="2882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b="1" dirty="0" smtClean="0"/>
              <a:t>Умение </a:t>
            </a:r>
            <a:r>
              <a:rPr lang="ru-RU" dirty="0"/>
              <a:t>отстаивать мировоззренческую позицию, учитывая </a:t>
            </a:r>
            <a:r>
              <a:rPr lang="ru-RU" dirty="0" smtClean="0"/>
              <a:t>национальные и </a:t>
            </a:r>
            <a:r>
              <a:rPr lang="ru-RU" dirty="0"/>
              <a:t>культурные различия </a:t>
            </a:r>
          </a:p>
          <a:p>
            <a:r>
              <a:rPr lang="ru-RU" b="1" dirty="0" smtClean="0"/>
              <a:t>Владение </a:t>
            </a:r>
            <a:r>
              <a:rPr lang="ru-RU" dirty="0"/>
              <a:t>навыками терпимого отношения к культурным различиям во </a:t>
            </a:r>
            <a:r>
              <a:rPr lang="ru-RU" dirty="0" smtClean="0"/>
              <a:t>многонациональной </a:t>
            </a:r>
            <a:r>
              <a:rPr lang="ru-RU" dirty="0" smtClean="0"/>
              <a:t>среде</a:t>
            </a:r>
          </a:p>
          <a:p>
            <a:r>
              <a:rPr lang="ru-RU" b="1" dirty="0" smtClean="0"/>
              <a:t>Знание </a:t>
            </a:r>
            <a:r>
              <a:rPr lang="ru-RU" dirty="0" smtClean="0"/>
              <a:t>основ </a:t>
            </a:r>
            <a:r>
              <a:rPr lang="ru-RU" dirty="0" err="1" smtClean="0"/>
              <a:t>этнополитологии</a:t>
            </a:r>
            <a:r>
              <a:rPr lang="ru-RU" dirty="0" smtClean="0"/>
              <a:t>, и потенциальных национальных конфликтов </a:t>
            </a:r>
            <a:r>
              <a:rPr lang="ru-RU" dirty="0"/>
              <a:t>исторически существующих на территории </a:t>
            </a:r>
            <a:r>
              <a:rPr lang="ru-RU" dirty="0" smtClean="0"/>
              <a:t>России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</TotalTime>
  <Words>257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suslo</cp:lastModifiedBy>
  <cp:revision>134</cp:revision>
  <dcterms:created xsi:type="dcterms:W3CDTF">2020-12-02T14:35:45Z</dcterms:created>
  <dcterms:modified xsi:type="dcterms:W3CDTF">2022-02-04T16:47:59Z</dcterms:modified>
</cp:coreProperties>
</file>