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793" r:id="rId2"/>
    <p:sldId id="801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08513" y="3700875"/>
            <a:ext cx="6445554" cy="406265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«ПСИХОТЕХНИКИ РАЗОБЛАЧЕНИЯ ЛЖИ»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29293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правовой психологии, судебной экспертизы и педагогики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270000"/>
            <a:ext cx="7886700" cy="13208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Цель освоения дисциплины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682" y="45500"/>
            <a:ext cx="952381" cy="666667"/>
          </a:xfrm>
          <a:prstGeom prst="rect">
            <a:avLst/>
          </a:prstGeom>
        </p:spPr>
      </p:pic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465667" y="2692399"/>
            <a:ext cx="8049683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формирование знаний о психолого-правовом и психофизиологическом содержании и структуре </a:t>
            </a:r>
            <a:r>
              <a:rPr lang="ru-RU" dirty="0" err="1"/>
              <a:t>безинструментальной</a:t>
            </a:r>
            <a:r>
              <a:rPr lang="ru-RU" dirty="0"/>
              <a:t> </a:t>
            </a:r>
            <a:r>
              <a:rPr lang="ru-RU" dirty="0" err="1"/>
              <a:t>детекции</a:t>
            </a:r>
            <a:r>
              <a:rPr lang="ru-RU" dirty="0"/>
              <a:t> лжи, умений распознавания лжи в профессиональном общении, навыков применения психотехник и </a:t>
            </a:r>
            <a:r>
              <a:rPr lang="ru-RU" dirty="0" err="1"/>
              <a:t>психотехнологий</a:t>
            </a:r>
            <a:r>
              <a:rPr lang="ru-RU" dirty="0"/>
              <a:t> распознавания лжи при осуществлении юристом профессиональной </a:t>
            </a:r>
            <a:r>
              <a:rPr lang="ru-RU" dirty="0" err="1"/>
              <a:t>днятельности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667" y="2069512"/>
            <a:ext cx="8141123" cy="435133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 формирование знаний о феноменологии лжи, психологии оговора, самооговора и лжесвидетельства, теоретико-методологических основах </a:t>
            </a:r>
            <a:r>
              <a:rPr lang="ru-RU" dirty="0" err="1"/>
              <a:t>безинструментальной</a:t>
            </a:r>
            <a:r>
              <a:rPr lang="ru-RU" dirty="0"/>
              <a:t> </a:t>
            </a:r>
            <a:r>
              <a:rPr lang="ru-RU" dirty="0" err="1"/>
              <a:t>детекции</a:t>
            </a:r>
            <a:r>
              <a:rPr lang="ru-RU" dirty="0"/>
              <a:t> лжи, вербальных и невербальных маркерах  в ходе распознавания лжи при осуществлении юристом профессиональной деятельности;</a:t>
            </a:r>
          </a:p>
          <a:p>
            <a:pPr lvl="0"/>
            <a:r>
              <a:rPr lang="ru-RU" dirty="0"/>
              <a:t>развитие умений давать психофизиологическую оценку эмоциональным и волевым состояниям в </a:t>
            </a:r>
            <a:r>
              <a:rPr lang="ru-RU" dirty="0" err="1"/>
              <a:t>безинструментальной</a:t>
            </a:r>
            <a:r>
              <a:rPr lang="ru-RU" dirty="0"/>
              <a:t> </a:t>
            </a:r>
            <a:r>
              <a:rPr lang="ru-RU" dirty="0" err="1"/>
              <a:t>детекции</a:t>
            </a:r>
            <a:r>
              <a:rPr lang="ru-RU" dirty="0"/>
              <a:t> лжи, определять вербальные и невербальные маркеры лжи в ходе ее распознавания  в профессиональном общении при осуществлении юристом профессиональной деятельности;</a:t>
            </a:r>
          </a:p>
          <a:p>
            <a:r>
              <a:rPr lang="ru-RU" dirty="0"/>
              <a:t>развитие навыков применения методологии психофизиологии в рамках </a:t>
            </a:r>
            <a:r>
              <a:rPr lang="ru-RU" dirty="0" err="1"/>
              <a:t>безинструментальной</a:t>
            </a:r>
            <a:r>
              <a:rPr lang="ru-RU" dirty="0"/>
              <a:t> </a:t>
            </a:r>
            <a:r>
              <a:rPr lang="ru-RU" dirty="0" err="1"/>
              <a:t>детекции</a:t>
            </a:r>
            <a:r>
              <a:rPr lang="ru-RU" dirty="0"/>
              <a:t> лжи, проведения оперативной психодиагностики личности при распознавании лжи, тактических и психологических приемов разоблачения лжи при осуществлении юристом профессиональной деятельности.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226" y="159335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Для кого предназначена дисциплина?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4133" y="2295888"/>
            <a:ext cx="8132657" cy="435133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обучающиеся направления подготовки 40.03.01 Юриспруденция,  уголовно-правовой профиль;</a:t>
            </a:r>
          </a:p>
          <a:p>
            <a:pPr algn="just"/>
            <a:r>
              <a:rPr lang="ru-RU" dirty="0"/>
              <a:t>обучающиеся по специальности 40.05.01 Правовое обеспечение национальной безопасности, специализация «Государственно-правовая»;</a:t>
            </a:r>
          </a:p>
          <a:p>
            <a:pPr algn="just"/>
            <a:r>
              <a:rPr lang="ru-RU" dirty="0"/>
              <a:t>обучающиеся по специальности 40.05.02 Правоохранительная деятельность, специализация «Оперативно-розыскная деятельность»;</a:t>
            </a:r>
          </a:p>
          <a:p>
            <a:pPr algn="just"/>
            <a:r>
              <a:rPr lang="ru-RU" dirty="0"/>
              <a:t>обучающиеся по специальности 40.05.04 Судебная и прокурорская деятельность, специализация «Судебная деятельность»;</a:t>
            </a:r>
          </a:p>
          <a:p>
            <a:pPr algn="just"/>
            <a:r>
              <a:rPr lang="ru-RU" dirty="0"/>
              <a:t>обучающиеся по специальности 40.05.04 Судебная и прокурорская деятельность, специализация «Прокурорская деятельность».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88704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Что изучается в ходе освоения дисциплины?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2600" y="2295888"/>
            <a:ext cx="8124190" cy="415571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Психологическая феноменология лжи</a:t>
            </a:r>
          </a:p>
          <a:p>
            <a:r>
              <a:rPr lang="ru-RU" dirty="0"/>
              <a:t>Юридически значимые виды лжи, стратегии и тактики их формирования</a:t>
            </a:r>
          </a:p>
          <a:p>
            <a:r>
              <a:rPr lang="ru-RU" dirty="0"/>
              <a:t>Вербальные и невербальные маркеры лжи</a:t>
            </a:r>
          </a:p>
          <a:p>
            <a:r>
              <a:rPr lang="ru-RU" dirty="0" err="1"/>
              <a:t>Профайлинг</a:t>
            </a:r>
            <a:endParaRPr lang="ru-RU" dirty="0"/>
          </a:p>
          <a:p>
            <a:r>
              <a:rPr lang="ru-RU" dirty="0"/>
              <a:t>Оперативная психодиагностика личности при оценке показаний</a:t>
            </a:r>
          </a:p>
          <a:p>
            <a:r>
              <a:rPr lang="ru-RU" dirty="0"/>
              <a:t>Психологические технологии и техники разоблачения лжи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88704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810215"/>
          </a:xfrm>
        </p:spPr>
        <p:txBody>
          <a:bodyPr/>
          <a:lstStyle/>
          <a:p>
            <a:r>
              <a:rPr lang="ru-RU" dirty="0"/>
              <a:t>Тематический план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733" y="2040468"/>
            <a:ext cx="8158057" cy="4419600"/>
          </a:xfrm>
        </p:spPr>
        <p:txBody>
          <a:bodyPr>
            <a:noAutofit/>
          </a:bodyPr>
          <a:lstStyle/>
          <a:p>
            <a:pPr algn="just"/>
            <a:r>
              <a:rPr lang="ru-RU" sz="1800" dirty="0"/>
              <a:t>Тема 1. Феноменология лжи. Психология оговора, самооговора и лжесвидетельства</a:t>
            </a:r>
          </a:p>
          <a:p>
            <a:pPr algn="just"/>
            <a:r>
              <a:rPr lang="ru-RU" sz="1800" dirty="0"/>
              <a:t>Тема 2. Теоретико-методологические основы </a:t>
            </a:r>
            <a:r>
              <a:rPr lang="ru-RU" sz="1800" dirty="0" err="1"/>
              <a:t>безинструментального</a:t>
            </a:r>
            <a:r>
              <a:rPr lang="ru-RU" sz="1800" dirty="0"/>
              <a:t> распознавания лжи при осуществлении юристом профессиональной деятельности</a:t>
            </a:r>
          </a:p>
          <a:p>
            <a:pPr algn="just"/>
            <a:r>
              <a:rPr lang="ru-RU" sz="1800" dirty="0"/>
              <a:t>Тема 3. Психофизиологическая оценка эмоциональных и волевых состояний в </a:t>
            </a:r>
            <a:r>
              <a:rPr lang="ru-RU" sz="1800" dirty="0" err="1"/>
              <a:t>безинструментальном</a:t>
            </a:r>
            <a:r>
              <a:rPr lang="ru-RU" sz="1800" dirty="0"/>
              <a:t> распознавании лжи при осуществлении юристом профессиональной деятельности</a:t>
            </a:r>
          </a:p>
          <a:p>
            <a:pPr algn="just"/>
            <a:r>
              <a:rPr lang="ru-RU" sz="1800" dirty="0"/>
              <a:t>Тема 4. Вербальные и невербальные маркеры в ходе распознавания лжи при осуществлении юристом профессиональной деятельности</a:t>
            </a:r>
          </a:p>
          <a:p>
            <a:pPr algn="just"/>
            <a:r>
              <a:rPr lang="ru-RU" sz="1800" dirty="0"/>
              <a:t>Тема 5. </a:t>
            </a:r>
            <a:r>
              <a:rPr lang="ru-RU" sz="1800" dirty="0" err="1"/>
              <a:t>Профайлинг</a:t>
            </a:r>
            <a:r>
              <a:rPr lang="ru-RU" sz="1800" dirty="0"/>
              <a:t> и оперативная психодиагностика личности в распознавании лжи при осуществлении юристом профессиональной деятельности</a:t>
            </a:r>
          </a:p>
          <a:p>
            <a:pPr algn="just"/>
            <a:r>
              <a:rPr lang="ru-RU" sz="1800" dirty="0"/>
              <a:t>Тема 6. Тактические и психологические приемы разоблачения лжи при осуществлении юристом профессиональной деятельности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Как будут проходить занятия?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00" y="2295888"/>
            <a:ext cx="8174990" cy="417264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Теоретические опросы</a:t>
            </a:r>
          </a:p>
          <a:p>
            <a:r>
              <a:rPr lang="ru-RU" dirty="0"/>
              <a:t>Психологический анализ и разбор конкретных юридически значимых ситуаций</a:t>
            </a:r>
          </a:p>
          <a:p>
            <a:r>
              <a:rPr lang="ru-RU" dirty="0"/>
              <a:t>Изучение следственной и судебной практики</a:t>
            </a:r>
          </a:p>
          <a:p>
            <a:r>
              <a:rPr lang="ru-RU" dirty="0"/>
              <a:t>Подготовка публичных презентаций проектов</a:t>
            </a:r>
          </a:p>
          <a:p>
            <a:r>
              <a:rPr lang="ru-RU" dirty="0"/>
              <a:t>Круглые столы</a:t>
            </a:r>
          </a:p>
          <a:p>
            <a:r>
              <a:rPr lang="ru-RU" dirty="0"/>
              <a:t>Просмотр, психологический анализ и обсуждение видеофильмов</a:t>
            </a:r>
          </a:p>
          <a:p>
            <a:r>
              <a:rPr lang="ru-RU" dirty="0" err="1"/>
              <a:t>Практикоориентированные</a:t>
            </a:r>
            <a:r>
              <a:rPr lang="ru-RU" dirty="0"/>
              <a:t> задачи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162996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дальнейшего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733" y="2295888"/>
            <a:ext cx="8158057" cy="418111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Основные положения дисциплины могут быть использованы в дальнейшем при изучении следующих дисциплин:</a:t>
            </a:r>
          </a:p>
          <a:p>
            <a:pPr lvl="0"/>
            <a:r>
              <a:rPr lang="ru-RU" dirty="0"/>
              <a:t> Уголовное право;</a:t>
            </a:r>
          </a:p>
          <a:p>
            <a:pPr lvl="0"/>
            <a:r>
              <a:rPr lang="ru-RU" dirty="0"/>
              <a:t>Гражданское право;</a:t>
            </a:r>
          </a:p>
          <a:p>
            <a:pPr lvl="0"/>
            <a:r>
              <a:rPr lang="ru-RU" dirty="0"/>
              <a:t>Административное право;</a:t>
            </a:r>
          </a:p>
          <a:p>
            <a:pPr lvl="0"/>
            <a:r>
              <a:rPr lang="ru-RU" dirty="0"/>
              <a:t>Уголовно-процессуальное право (уголовный процесс);</a:t>
            </a:r>
          </a:p>
          <a:p>
            <a:pPr lvl="0"/>
            <a:r>
              <a:rPr lang="ru-RU" dirty="0"/>
              <a:t>Гражданское процессуальное право (гражданский процесс);</a:t>
            </a:r>
          </a:p>
          <a:p>
            <a:pPr lvl="0"/>
            <a:r>
              <a:rPr lang="ru-RU" dirty="0"/>
              <a:t>Юридическая психология;</a:t>
            </a:r>
          </a:p>
          <a:p>
            <a:pPr lvl="0"/>
            <a:r>
              <a:rPr lang="ru-RU" dirty="0"/>
              <a:t>Криминалистика;</a:t>
            </a:r>
          </a:p>
          <a:p>
            <a:r>
              <a:rPr lang="ru-RU" dirty="0"/>
              <a:t>Оперативно-розыскная деятельность.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905934"/>
            <a:ext cx="78867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практической работы юриста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667" y="2023534"/>
            <a:ext cx="8141123" cy="4411134"/>
          </a:xfrm>
        </p:spPr>
        <p:txBody>
          <a:bodyPr>
            <a:noAutofit/>
          </a:bodyPr>
          <a:lstStyle/>
          <a:p>
            <a:pPr algn="just"/>
            <a:r>
              <a:rPr lang="ru-RU" sz="1600" dirty="0"/>
              <a:t>Возможность применять законы и методы психофизиологии и психологии при </a:t>
            </a:r>
            <a:r>
              <a:rPr lang="ru-RU" sz="1600" dirty="0" err="1"/>
              <a:t>безинструментальной</a:t>
            </a:r>
            <a:r>
              <a:rPr lang="ru-RU" sz="1600" dirty="0"/>
              <a:t> </a:t>
            </a:r>
            <a:r>
              <a:rPr lang="ru-RU" sz="1600" dirty="0" err="1"/>
              <a:t>детекции</a:t>
            </a:r>
            <a:r>
              <a:rPr lang="ru-RU" sz="1600" dirty="0"/>
              <a:t> и распознавании юридически значимых видов лжи при осуществлении юристом профессиональной деятельности;</a:t>
            </a:r>
          </a:p>
          <a:p>
            <a:pPr algn="just"/>
            <a:r>
              <a:rPr lang="ru-RU" sz="1600" dirty="0"/>
              <a:t>Умение давать психофизиологическую оценку эмоциональным и волевым состояниям в </a:t>
            </a:r>
            <a:r>
              <a:rPr lang="ru-RU" sz="1600" dirty="0" err="1"/>
              <a:t>безинструментальной</a:t>
            </a:r>
            <a:r>
              <a:rPr lang="ru-RU" sz="1600" dirty="0"/>
              <a:t> </a:t>
            </a:r>
            <a:r>
              <a:rPr lang="ru-RU" sz="1600" dirty="0" err="1"/>
              <a:t>детекции</a:t>
            </a:r>
            <a:r>
              <a:rPr lang="ru-RU" sz="1600" dirty="0"/>
              <a:t> лжи при осуществлении юристом профессиональной деятельности;</a:t>
            </a:r>
          </a:p>
          <a:p>
            <a:pPr algn="just"/>
            <a:r>
              <a:rPr lang="ru-RU" sz="1600" dirty="0"/>
              <a:t>Умение определять вербальные и невербальные маркеры лжи в ходе ее распознавания и </a:t>
            </a:r>
            <a:r>
              <a:rPr lang="ru-RU" sz="1600" dirty="0" err="1"/>
              <a:t>детекции</a:t>
            </a:r>
            <a:r>
              <a:rPr lang="ru-RU" sz="1600" dirty="0"/>
              <a:t> при осуществлении юристом профессиональной деятельности;</a:t>
            </a:r>
          </a:p>
          <a:p>
            <a:pPr algn="just"/>
            <a:r>
              <a:rPr lang="ru-RU" sz="1600" dirty="0"/>
              <a:t>Умение проводить оперативную психодиагностику личности лжеца в целях определения оптимальных </a:t>
            </a:r>
            <a:r>
              <a:rPr lang="ru-RU" sz="1600" dirty="0" err="1"/>
              <a:t>психотехнологий</a:t>
            </a:r>
            <a:r>
              <a:rPr lang="ru-RU" sz="1600" dirty="0"/>
              <a:t> и психотехник разоблачения ложных высказываний при осуществлении юристом профессиональной деятельности;</a:t>
            </a:r>
          </a:p>
          <a:p>
            <a:pPr algn="just"/>
            <a:r>
              <a:rPr lang="ru-RU" sz="1600" dirty="0"/>
              <a:t>Получение  навыков </a:t>
            </a:r>
            <a:r>
              <a:rPr lang="ru-RU" sz="1600" dirty="0" err="1"/>
              <a:t>профайлинга</a:t>
            </a:r>
            <a:r>
              <a:rPr lang="ru-RU" sz="1600" dirty="0"/>
              <a:t> и оперативной психодиагностики личности в распознавании лжи при осуществлении юристом профессиональной деятельности ;</a:t>
            </a:r>
          </a:p>
          <a:p>
            <a:pPr algn="just"/>
            <a:r>
              <a:rPr lang="ru-RU" sz="1600" dirty="0"/>
              <a:t>Получение навыков применения психологических законов, методов, технологий и техник разоблачения лжи в показаниях подозреваемых, обвиняемых, подсудимых, свидетелей и потерпевших при осуществлении юристом профессиональной деятельности.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9592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1438</TotalTime>
  <Words>571</Words>
  <Application>Microsoft Office PowerPoint</Application>
  <PresentationFormat>Экран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Roboto Medium</vt:lpstr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Masha</cp:lastModifiedBy>
  <cp:revision>146</cp:revision>
  <dcterms:created xsi:type="dcterms:W3CDTF">2020-12-02T14:35:45Z</dcterms:created>
  <dcterms:modified xsi:type="dcterms:W3CDTF">2022-01-31T14:07:58Z</dcterms:modified>
</cp:coreProperties>
</file>