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793" r:id="rId2"/>
    <p:sldId id="801" r:id="rId3"/>
    <p:sldId id="794" r:id="rId4"/>
    <p:sldId id="800" r:id="rId5"/>
    <p:sldId id="799" r:id="rId6"/>
    <p:sldId id="798" r:id="rId7"/>
    <p:sldId id="797" r:id="rId8"/>
    <p:sldId id="796" r:id="rId9"/>
    <p:sldId id="795" r:id="rId10"/>
    <p:sldId id="80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0F2"/>
    <a:srgbClr val="005AA5"/>
    <a:srgbClr val="2C4286"/>
    <a:srgbClr val="D0E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9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Ольга Нагога" userId="62631b89654bdb32" providerId="LiveId" clId="{E931690E-99EE-45D4-9551-D2809B1273C7}"/>
    <pc:docChg chg="undo custSel modSld">
      <pc:chgData name="Ольга Нагога" userId="62631b89654bdb32" providerId="LiveId" clId="{E931690E-99EE-45D4-9551-D2809B1273C7}" dt="2022-02-03T11:07:07.287" v="98" actId="20577"/>
      <pc:docMkLst>
        <pc:docMk/>
      </pc:docMkLst>
      <pc:sldChg chg="modSp mod">
        <pc:chgData name="Ольга Нагога" userId="62631b89654bdb32" providerId="LiveId" clId="{E931690E-99EE-45D4-9551-D2809B1273C7}" dt="2022-02-03T11:04:03.346" v="24" actId="20577"/>
        <pc:sldMkLst>
          <pc:docMk/>
          <pc:sldMk cId="2974123269" sldId="793"/>
        </pc:sldMkLst>
        <pc:spChg chg="mod">
          <ac:chgData name="Ольга Нагога" userId="62631b89654bdb32" providerId="LiveId" clId="{E931690E-99EE-45D4-9551-D2809B1273C7}" dt="2022-02-03T11:04:03.346" v="24" actId="20577"/>
          <ac:spMkLst>
            <pc:docMk/>
            <pc:sldMk cId="2974123269" sldId="793"/>
            <ac:spMk id="3" creationId="{00000000-0000-0000-0000-000000000000}"/>
          </ac:spMkLst>
        </pc:spChg>
      </pc:sldChg>
      <pc:sldChg chg="modSp mod">
        <pc:chgData name="Ольга Нагога" userId="62631b89654bdb32" providerId="LiveId" clId="{E931690E-99EE-45D4-9551-D2809B1273C7}" dt="2022-02-03T11:04:37.862" v="63" actId="20577"/>
        <pc:sldMkLst>
          <pc:docMk/>
          <pc:sldMk cId="131620687" sldId="794"/>
        </pc:sldMkLst>
        <pc:spChg chg="mod">
          <ac:chgData name="Ольга Нагога" userId="62631b89654bdb32" providerId="LiveId" clId="{E931690E-99EE-45D4-9551-D2809B1273C7}" dt="2022-02-03T11:04:37.862" v="63" actId="20577"/>
          <ac:spMkLst>
            <pc:docMk/>
            <pc:sldMk cId="131620687" sldId="794"/>
            <ac:spMk id="3" creationId="{00000000-0000-0000-0000-000000000000}"/>
          </ac:spMkLst>
        </pc:spChg>
      </pc:sldChg>
      <pc:sldChg chg="modSp mod">
        <pc:chgData name="Ольга Нагога" userId="62631b89654bdb32" providerId="LiveId" clId="{E931690E-99EE-45D4-9551-D2809B1273C7}" dt="2022-02-03T11:07:07.287" v="98" actId="20577"/>
        <pc:sldMkLst>
          <pc:docMk/>
          <pc:sldMk cId="1421078069" sldId="797"/>
        </pc:sldMkLst>
        <pc:spChg chg="mod">
          <ac:chgData name="Ольга Нагога" userId="62631b89654bdb32" providerId="LiveId" clId="{E931690E-99EE-45D4-9551-D2809B1273C7}" dt="2022-02-03T11:07:07.287" v="98" actId="20577"/>
          <ac:spMkLst>
            <pc:docMk/>
            <pc:sldMk cId="1421078069" sldId="797"/>
            <ac:spMk id="3" creationId="{00000000-0000-0000-0000-000000000000}"/>
          </ac:spMkLst>
        </pc:spChg>
      </pc:sldChg>
      <pc:sldChg chg="modSp mod">
        <pc:chgData name="Ольга Нагога" userId="62631b89654bdb32" providerId="LiveId" clId="{E931690E-99EE-45D4-9551-D2809B1273C7}" dt="2022-02-03T11:06:44.698" v="85" actId="20577"/>
        <pc:sldMkLst>
          <pc:docMk/>
          <pc:sldMk cId="4190428159" sldId="798"/>
        </pc:sldMkLst>
        <pc:spChg chg="mod">
          <ac:chgData name="Ольга Нагога" userId="62631b89654bdb32" providerId="LiveId" clId="{E931690E-99EE-45D4-9551-D2809B1273C7}" dt="2022-02-03T11:06:44.698" v="85" actId="20577"/>
          <ac:spMkLst>
            <pc:docMk/>
            <pc:sldMk cId="4190428159" sldId="798"/>
            <ac:spMk id="3" creationId="{00000000-0000-0000-0000-000000000000}"/>
          </ac:spMkLst>
        </pc:spChg>
      </pc:sldChg>
      <pc:sldChg chg="modSp mod">
        <pc:chgData name="Ольга Нагога" userId="62631b89654bdb32" providerId="LiveId" clId="{E931690E-99EE-45D4-9551-D2809B1273C7}" dt="2022-02-03T11:05:42.819" v="78" actId="20577"/>
        <pc:sldMkLst>
          <pc:docMk/>
          <pc:sldMk cId="1355856331" sldId="799"/>
        </pc:sldMkLst>
        <pc:spChg chg="mod">
          <ac:chgData name="Ольга Нагога" userId="62631b89654bdb32" providerId="LiveId" clId="{E931690E-99EE-45D4-9551-D2809B1273C7}" dt="2022-02-03T11:05:42.819" v="78" actId="20577"/>
          <ac:spMkLst>
            <pc:docMk/>
            <pc:sldMk cId="1355856331" sldId="799"/>
            <ac:spMk id="3" creationId="{00000000-0000-0000-0000-000000000000}"/>
          </ac:spMkLst>
        </pc:spChg>
      </pc:sldChg>
      <pc:sldChg chg="modSp mod">
        <pc:chgData name="Ольга Нагога" userId="62631b89654bdb32" providerId="LiveId" clId="{E931690E-99EE-45D4-9551-D2809B1273C7}" dt="2022-02-03T11:04:23.161" v="51" actId="20577"/>
        <pc:sldMkLst>
          <pc:docMk/>
          <pc:sldMk cId="1333097321" sldId="801"/>
        </pc:sldMkLst>
        <pc:spChg chg="mod">
          <ac:chgData name="Ольга Нагога" userId="62631b89654bdb32" providerId="LiveId" clId="{E931690E-99EE-45D4-9551-D2809B1273C7}" dt="2022-02-03T11:04:23.161" v="51" actId="20577"/>
          <ac:spMkLst>
            <pc:docMk/>
            <pc:sldMk cId="1333097321" sldId="80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595986-A32F-420F-8163-B4A3D830AE02}" type="datetimeFigureOut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EBD1A0C-2187-4BF0-8D2B-0076FB8E9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288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71D77-798B-4ABA-812F-F7EF300BCA0B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595C7-428D-4244-BA12-695DAB9DE5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0853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E111AA-A019-4B8F-A41D-96F86C0676C7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E3D91-79B0-4613-9406-F825854102E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673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55BFE-7BEC-4B0E-939D-0AFADF0BA8C1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AE89-D73F-4249-AA7C-2A502CE37F7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73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12178B-3424-4789-90D4-4C0E79A22883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C15D9-06BE-4970-9BC3-49793027780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74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D91DB-4D9B-445C-B63D-BAA7B317C4A4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947B-4B4B-434F-A80E-38CF1208B07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784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7C88B-ED11-4433-B3E2-BF3052FAE4AC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F6BE5-493B-420B-AE94-3DA186400C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970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B3F10-4B52-46B2-A20D-EE0C91BAD73F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6D46A-0AF6-4605-A363-2744505B659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85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62C95-BE3A-4B73-A6AB-DBF8582FCBDE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DAD-BBD0-41C4-9F8D-BF48B69717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128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6C155-85E4-44B0-AA48-2202E5891061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24B2-0C68-4143-AC75-FEB7C1EC9EE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372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02C1-BC6B-4EAD-AE74-768870C59BC3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E340E-D3D7-4545-8E6F-FC3A918B816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BAD9DD-2EE5-4E6A-B2D7-609539F493D9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6C594-3759-49DB-BB5D-E1190FFE052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8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672CD7-DB15-4F75-BAAB-C85F4E903695}" type="datetimeFigureOut">
              <a:rPr lang="ru-RU" smtClean="0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5E73A-C09B-4FF5-AEE8-8E117F109AB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6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8513" y="3700874"/>
            <a:ext cx="6858001" cy="413959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7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ПРЕЗЕНТАЦИЯ </a:t>
            </a:r>
          </a:p>
          <a:p>
            <a:pPr algn="ctr"/>
            <a:r>
              <a:rPr lang="ru-RU" altLang="ru-RU" sz="27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ЭЛЕКТИВНОЙ ДИСЦИПЛИНЫ</a:t>
            </a: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«ИНОСТРАННЫЙ ЯЗЫК (НЕМЕЦКИЙ) (УРОВЕНЬ </a:t>
            </a:r>
            <a:r>
              <a:rPr lang="en-US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</a:t>
            </a:r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</a:t>
            </a:r>
            <a:r>
              <a:rPr lang="en-US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</a:t>
            </a:r>
            <a:r>
              <a:rPr lang="ru-RU" altLang="ru-RU" sz="2700" b="1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БАЗОВЫЙ)»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006" y="5995851"/>
            <a:ext cx="8817428" cy="2292935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Кафедра иностранных языков </a:t>
            </a:r>
          </a:p>
          <a:p>
            <a:pPr algn="r"/>
            <a:endParaRPr lang="ru-RU" altLang="ru-RU" sz="1500" dirty="0">
              <a:solidFill>
                <a:srgbClr val="005AA5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algn="ctr"/>
            <a:endParaRPr lang="ru-RU" altLang="ru-RU" sz="2700" dirty="0">
              <a:solidFill>
                <a:srgbClr val="005AA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06381" cy="50161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3932" y="4444166"/>
            <a:ext cx="728907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4000" dirty="0">
                <a:solidFill>
                  <a:srgbClr val="005AA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884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1166757"/>
            <a:ext cx="7824046" cy="797943"/>
          </a:xfrm>
        </p:spPr>
        <p:txBody>
          <a:bodyPr/>
          <a:lstStyle/>
          <a:p>
            <a:pPr algn="ctr"/>
            <a:r>
              <a:rPr lang="ru-RU" dirty="0"/>
              <a:t>Цель освоения дисциплины 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1" r="8781"/>
          <a:stretch>
            <a:fillRect/>
          </a:stretch>
        </p:blipFill>
        <p:spPr>
          <a:xfrm>
            <a:off x="6150634" y="4140679"/>
            <a:ext cx="2444480" cy="2194824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6504205" cy="38115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Целью изучения дисциплины «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Иностранный язык (немецкий) (уровень А2 базовый)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является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коммуникативных умений в четырех видах речевой деятельности: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аудирование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чтение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письмо  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говорение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09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42" y="1217436"/>
            <a:ext cx="4718537" cy="573657"/>
          </a:xfrm>
        </p:spPr>
        <p:txBody>
          <a:bodyPr/>
          <a:lstStyle/>
          <a:p>
            <a:pPr algn="ctr"/>
            <a:r>
              <a:rPr lang="ru-RU" dirty="0"/>
              <a:t>Задачи дисциплины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7" r="18037"/>
          <a:stretch>
            <a:fillRect/>
          </a:stretch>
        </p:blipFill>
        <p:spPr>
          <a:xfrm>
            <a:off x="5684838" y="1595438"/>
            <a:ext cx="3051504" cy="3959225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9840" y="1791093"/>
            <a:ext cx="5054968" cy="4411299"/>
          </a:xfrm>
        </p:spPr>
        <p:txBody>
          <a:bodyPr>
            <a:normAutofit fontScale="47500" lnSpcReduction="20000"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владеть базовыми навыками повседневного общения на иностранном языке;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понимать диалогическую и монологическую речь в сфере повседневной коммуникации;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формулировать связный устный и письменный текст;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использовать лексические, морфологические средства изучаемого языка, уместные для определенного регистра общения;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анализировать специфику межкультурного общения;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правильно артикулировать звуки, интонировать текст;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30555" algn="l"/>
                <a:tab pos="972185" algn="l"/>
              </a:tabLst>
            </a:pPr>
            <a:r>
              <a:rPr lang="ru-RU" sz="3200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при освоении дисциплины ставятся воспитательные задачи в рамках гражданского, патриотического, духовно-нравственного и профессионально-трудового направлений. </a:t>
            </a: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470363" cy="16002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Для кого предназначена дисциплина?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r="8025"/>
          <a:stretch>
            <a:fillRect/>
          </a:stretch>
        </p:blipFill>
        <p:spPr>
          <a:xfrm>
            <a:off x="6124755" y="3364302"/>
            <a:ext cx="2392183" cy="2622429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5577037" cy="4170872"/>
          </a:xfrm>
        </p:spPr>
        <p:txBody>
          <a:bodyPr>
            <a:normAutofit/>
          </a:bodyPr>
          <a:lstStyle/>
          <a:p>
            <a:r>
              <a:rPr lang="ru-RU" sz="2000" dirty="0"/>
              <a:t>обучающиеся направления подготовки 40.03.01 Юриспруденция</a:t>
            </a:r>
          </a:p>
          <a:p>
            <a:r>
              <a:rPr lang="ru-RU" sz="2000" dirty="0"/>
              <a:t>обучающиеся специальности 40.05.01 Правовое обеспечение национальной безопасности</a:t>
            </a:r>
          </a:p>
          <a:p>
            <a:r>
              <a:rPr lang="ru-RU" sz="2000" dirty="0"/>
              <a:t>обучающиеся специальности 40.05.02 Правоохранительная деятельность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обучающиеся специальности 40.05.03 Судебная экспертиза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обучающиеся специальности 40.05.04 Судебная и прокурорская деятельность</a:t>
            </a:r>
          </a:p>
          <a:p>
            <a:pPr lvl="0"/>
            <a:r>
              <a:rPr lang="ru-RU" sz="2000" dirty="0">
                <a:solidFill>
                  <a:prstClr val="black"/>
                </a:solidFill>
              </a:rPr>
              <a:t>обучающиеся специальности 38.05.01 Экономическая безопасность</a:t>
            </a:r>
          </a:p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algn="just"/>
            <a:endParaRPr lang="ru-RU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50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7496242" cy="16002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Что изучается в ходе освоения дисциплины?</a:t>
            </a: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4" b="19894"/>
          <a:stretch>
            <a:fillRect/>
          </a:stretch>
        </p:blipFill>
        <p:spPr>
          <a:xfrm>
            <a:off x="6392174" y="3476445"/>
            <a:ext cx="2124764" cy="2622430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5874477" cy="3811588"/>
          </a:xfrm>
        </p:spPr>
        <p:txBody>
          <a:bodyPr>
            <a:noAutofit/>
          </a:bodyPr>
          <a:lstStyle/>
          <a:p>
            <a:pPr algn="just">
              <a:spcAft>
                <a:spcPts val="300"/>
              </a:spcAft>
              <a:tabLst>
                <a:tab pos="2646045" algn="l"/>
              </a:tabLst>
            </a:pPr>
            <a:r>
              <a:rPr lang="ru-RU" sz="2000" b="1" dirty="0">
                <a:latin typeface="+mj-lt"/>
                <a:ea typeface="Times New Roman" panose="02020603050405020304" pitchFamily="18" charset="0"/>
              </a:rPr>
              <a:t>Активизация общеупотребительной лексики, способы словопроизводства, правила морфологического членения слов, правила образования грамматических форм, правила построения синтаксических конструкций.</a:t>
            </a:r>
          </a:p>
          <a:p>
            <a:pPr algn="just">
              <a:spcAft>
                <a:spcPts val="300"/>
              </a:spcAft>
              <a:tabLst>
                <a:tab pos="2646045" algn="l"/>
              </a:tabLst>
            </a:pPr>
            <a:r>
              <a:rPr lang="ru-RU" sz="20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Перцептивная и репродуктивная речевая деятельность в условиях межкультурной коммуникации</a:t>
            </a:r>
            <a:r>
              <a:rPr lang="ru-RU" sz="2000" b="1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r>
              <a:rPr lang="ru-RU" sz="2000" b="1" dirty="0" err="1">
                <a:latin typeface="+mj-lt"/>
                <a:ea typeface="Times New Roman" panose="02020603050405020304" pitchFamily="18" charset="0"/>
              </a:rPr>
              <a:t>Аудирование</a:t>
            </a:r>
            <a:r>
              <a:rPr lang="ru-RU" sz="2000" b="1" dirty="0">
                <a:latin typeface="+mj-lt"/>
                <a:ea typeface="Times New Roman" panose="02020603050405020304" pitchFamily="18" charset="0"/>
              </a:rPr>
              <a:t>, чтение, устная и письменная речь на базовом уровне на русском и иностранном языках для решения задач межличностного и межкультурного взаимодействия.</a:t>
            </a:r>
            <a:endParaRPr lang="ru-RU" sz="20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5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940" y="1052469"/>
            <a:ext cx="7886700" cy="866955"/>
          </a:xfrm>
        </p:spPr>
        <p:txBody>
          <a:bodyPr/>
          <a:lstStyle/>
          <a:p>
            <a:pPr algn="ctr"/>
            <a:r>
              <a:rPr lang="ru-RU" dirty="0"/>
              <a:t>Тематический план дисциплины</a:t>
            </a: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15601"/>
          <a:stretch>
            <a:fillRect/>
          </a:stretch>
        </p:blipFill>
        <p:spPr>
          <a:xfrm>
            <a:off x="5055079" y="2476500"/>
            <a:ext cx="3461859" cy="3384550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67747" cy="3811588"/>
          </a:xfrm>
        </p:spPr>
        <p:txBody>
          <a:bodyPr>
            <a:normAutofit lnSpcReduction="10000"/>
          </a:bodyPr>
          <a:lstStyle/>
          <a:p>
            <a:pPr marR="38735" fontAlgn="base">
              <a:tabLst>
                <a:tab pos="174625" algn="l"/>
              </a:tabLst>
            </a:pPr>
            <a:r>
              <a:rPr lang="ru-RU" sz="3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</a:rPr>
              <a:t>Тема 1. </a:t>
            </a:r>
            <a:r>
              <a:rPr lang="ru-RU" sz="3000" b="1" dirty="0">
                <a:solidFill>
                  <a:prstClr val="black"/>
                </a:solidFill>
                <a:latin typeface="+mj-lt"/>
              </a:rPr>
              <a:t>В городе. </a:t>
            </a:r>
          </a:p>
          <a:p>
            <a:pPr marR="38735" fontAlgn="base">
              <a:tabLst>
                <a:tab pos="174625" algn="l"/>
              </a:tabLst>
            </a:pPr>
            <a:r>
              <a:rPr lang="ru-RU" sz="3000" b="1" dirty="0">
                <a:solidFill>
                  <a:prstClr val="black"/>
                </a:solidFill>
                <a:latin typeface="+mj-lt"/>
              </a:rPr>
              <a:t>Тема 2. Покупки.</a:t>
            </a:r>
          </a:p>
          <a:p>
            <a:pPr marR="38735" fontAlgn="base">
              <a:tabLst>
                <a:tab pos="174625" algn="l"/>
              </a:tabLst>
            </a:pPr>
            <a:r>
              <a:rPr lang="ru-RU" sz="3000" b="1" dirty="0">
                <a:solidFill>
                  <a:prstClr val="black"/>
                </a:solidFill>
                <a:latin typeface="+mj-lt"/>
              </a:rPr>
              <a:t>Тема 3. Еда и национальные традиции. </a:t>
            </a:r>
          </a:p>
          <a:p>
            <a:pPr marR="38735" fontAlgn="base">
              <a:tabLst>
                <a:tab pos="174625" algn="l"/>
              </a:tabLst>
            </a:pPr>
            <a:r>
              <a:rPr lang="ru-RU" sz="3000" b="1" dirty="0">
                <a:solidFill>
                  <a:prstClr val="black"/>
                </a:solidFill>
                <a:latin typeface="+mj-lt"/>
              </a:rPr>
              <a:t>Тема 4. Путешествие в Германию. </a:t>
            </a:r>
          </a:p>
          <a:p>
            <a:r>
              <a:rPr lang="ru-RU" sz="3000" b="1" dirty="0">
                <a:solidFill>
                  <a:prstClr val="black"/>
                </a:solidFill>
                <a:latin typeface="+mj-lt"/>
              </a:rPr>
              <a:t>Тема 5. Праздники в Германии.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2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/>
          <a:lstStyle/>
          <a:p>
            <a:pPr algn="ctr"/>
            <a:r>
              <a:rPr lang="ru-RU" dirty="0"/>
              <a:t>Как будут проходить занятия?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4053154"/>
          </a:xfrm>
        </p:spPr>
        <p:txBody>
          <a:bodyPr>
            <a:normAutofit/>
          </a:bodyPr>
          <a:lstStyle/>
          <a:p>
            <a:r>
              <a:rPr lang="ru-RU" dirty="0"/>
              <a:t>Обзорные лекции </a:t>
            </a:r>
          </a:p>
          <a:p>
            <a:r>
              <a:rPr lang="ru-RU" dirty="0"/>
              <a:t>Теоретические опросы</a:t>
            </a:r>
          </a:p>
          <a:p>
            <a:r>
              <a:rPr lang="ru-RU" dirty="0"/>
              <a:t>Ролевые игры</a:t>
            </a:r>
          </a:p>
          <a:p>
            <a:r>
              <a:rPr lang="ru-RU" dirty="0"/>
              <a:t>Круглые столы</a:t>
            </a:r>
          </a:p>
          <a:p>
            <a:r>
              <a:rPr lang="ru-RU" dirty="0"/>
              <a:t>Тестирование </a:t>
            </a:r>
          </a:p>
          <a:p>
            <a:r>
              <a:rPr lang="ru-RU" dirty="0"/>
              <a:t>Интерактивные задания</a:t>
            </a:r>
          </a:p>
          <a:p>
            <a:r>
              <a:rPr lang="ru-RU" dirty="0"/>
              <a:t>Просмотр учебных </a:t>
            </a:r>
          </a:p>
          <a:p>
            <a:pPr marL="0" indent="0">
              <a:buNone/>
            </a:pPr>
            <a:r>
              <a:rPr lang="ru-RU" dirty="0"/>
              <a:t>   фильмов</a:t>
            </a:r>
            <a:r>
              <a:rPr lang="ru-RU"/>
              <a:t>, аудирование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81" y="3761118"/>
            <a:ext cx="3698509" cy="27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1128652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дисциплины для дальнейшего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38029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Основные положения дисциплины могут быть использованы в дальнейшем при изучении следующих дисциплин:</a:t>
            </a:r>
          </a:p>
          <a:p>
            <a:pPr algn="just"/>
            <a:r>
              <a:rPr lang="ru-RU" dirty="0"/>
              <a:t>Международное право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Международное частное 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prstClr val="black"/>
                </a:solidFill>
              </a:rPr>
              <a:t>   право</a:t>
            </a:r>
          </a:p>
          <a:p>
            <a:pPr marL="0" lvl="0" indent="0" algn="just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 algn="just">
              <a:buNone/>
            </a:pPr>
            <a:r>
              <a:rPr lang="ru-RU" dirty="0">
                <a:solidFill>
                  <a:prstClr val="black"/>
                </a:solidFill>
              </a:rPr>
              <a:t>а также для стажировок в зарубежных вузах, работы с иноязычной научной литературой и т.д.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31429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178" y="3195319"/>
            <a:ext cx="3715612" cy="200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734" y="1143084"/>
            <a:ext cx="7886700" cy="9408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Значение дисциплины для практической работы юриста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090" y="2295888"/>
            <a:ext cx="7886700" cy="399276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Возможность применять знание иностранного языка в различных сферах юридической деятельности; </a:t>
            </a:r>
          </a:p>
          <a:p>
            <a:pPr algn="just"/>
            <a:r>
              <a:rPr lang="ru-RU" dirty="0"/>
              <a:t>Умение работать с иноязычной научной и учебной литературой; </a:t>
            </a:r>
          </a:p>
          <a:p>
            <a:pPr algn="just"/>
            <a:r>
              <a:rPr lang="ru-RU" dirty="0"/>
              <a:t>Умение применять </a:t>
            </a:r>
          </a:p>
          <a:p>
            <a:pPr marL="0" indent="0" algn="just">
              <a:buNone/>
            </a:pPr>
            <a:r>
              <a:rPr lang="ru-RU" dirty="0"/>
              <a:t>   полученные знания </a:t>
            </a:r>
          </a:p>
          <a:p>
            <a:pPr marL="0" indent="0" algn="just">
              <a:buNone/>
            </a:pPr>
            <a:r>
              <a:rPr lang="ru-RU" dirty="0"/>
              <a:t>   иностранного языка </a:t>
            </a:r>
          </a:p>
          <a:p>
            <a:pPr marL="0" indent="0" algn="just">
              <a:buNone/>
            </a:pPr>
            <a:r>
              <a:rPr lang="ru-RU" dirty="0"/>
              <a:t>   в конкретных практических </a:t>
            </a:r>
          </a:p>
          <a:p>
            <a:pPr marL="0" indent="0" algn="just">
              <a:buNone/>
            </a:pPr>
            <a:r>
              <a:rPr lang="ru-RU" dirty="0"/>
              <a:t>   ситуациях.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95" y="0"/>
            <a:ext cx="1086116" cy="11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826" y="378834"/>
            <a:ext cx="3747080" cy="3256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357826" y="378834"/>
            <a:ext cx="0" cy="615259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7826" y="6500324"/>
            <a:ext cx="8378516" cy="31105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8736342" y="385303"/>
            <a:ext cx="0" cy="6177231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279928" y="378834"/>
            <a:ext cx="3456414" cy="6469"/>
          </a:xfrm>
          <a:prstGeom prst="line">
            <a:avLst/>
          </a:prstGeom>
          <a:ln w="50800">
            <a:solidFill>
              <a:srgbClr val="005A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020" y="3671614"/>
            <a:ext cx="3456414" cy="25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6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1431</TotalTime>
  <Words>374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 Medium</vt:lpstr>
      <vt:lpstr>Symbol</vt:lpstr>
      <vt:lpstr>Times New Roman</vt:lpstr>
      <vt:lpstr>Тема Office</vt:lpstr>
      <vt:lpstr>Презентация PowerPoint</vt:lpstr>
      <vt:lpstr>Цель освоения дисциплины </vt:lpstr>
      <vt:lpstr>Задачи дисциплины</vt:lpstr>
      <vt:lpstr>Для кого предназначена дисциплина?</vt:lpstr>
      <vt:lpstr>Что изучается в ходе освоения дисциплины?</vt:lpstr>
      <vt:lpstr>Тематический план дисциплины</vt:lpstr>
      <vt:lpstr>Как будут проходить занятия?</vt:lpstr>
      <vt:lpstr>Значение дисциплины для дальнейшего обучения</vt:lpstr>
      <vt:lpstr>Значение дисциплины для практической работы юриста</vt:lpstr>
      <vt:lpstr>Презентация PowerPoint</vt:lpstr>
    </vt:vector>
  </TitlesOfParts>
  <Company>ФГБОУ СГЮА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Максим</dc:creator>
  <cp:lastModifiedBy>Ольга Нагога</cp:lastModifiedBy>
  <cp:revision>148</cp:revision>
  <dcterms:created xsi:type="dcterms:W3CDTF">2020-12-02T14:35:45Z</dcterms:created>
  <dcterms:modified xsi:type="dcterms:W3CDTF">2022-02-03T11:07:09Z</dcterms:modified>
</cp:coreProperties>
</file>