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793" r:id="rId2"/>
    <p:sldId id="801" r:id="rId3"/>
    <p:sldId id="794" r:id="rId4"/>
    <p:sldId id="800" r:id="rId5"/>
    <p:sldId id="799" r:id="rId6"/>
    <p:sldId id="798" r:id="rId7"/>
    <p:sldId id="797" r:id="rId8"/>
    <p:sldId id="796" r:id="rId9"/>
    <p:sldId id="795" r:id="rId10"/>
    <p:sldId id="802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E0F2"/>
    <a:srgbClr val="005AA5"/>
    <a:srgbClr val="2C4286"/>
    <a:srgbClr val="D0E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2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41" y="52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7595986-A32F-420F-8163-B4A3D830AE02}" type="datetimeFigureOut">
              <a:rPr lang="ru-RU"/>
              <a:pPr>
                <a:defRPr/>
              </a:pPr>
              <a:t>10.02.2022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EBD1A0C-2187-4BF0-8D2B-0076FB8E9A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228899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371D77-798B-4ABA-812F-F7EF300BCA0B}" type="datetimeFigureOut">
              <a:rPr lang="ru-RU" smtClean="0"/>
              <a:pPr>
                <a:defRPr/>
              </a:pPr>
              <a:t>10.02.2022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95C7-428D-4244-BA12-695DAB9DE54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20853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E111AA-A019-4B8F-A41D-96F86C0676C7}" type="datetimeFigureOut">
              <a:rPr lang="ru-RU" smtClean="0"/>
              <a:pPr>
                <a:defRPr/>
              </a:pPr>
              <a:t>10.02.2022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E3D91-79B0-4613-9406-F825854102E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6731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A55BFE-7BEC-4B0E-939D-0AFADF0BA8C1}" type="datetimeFigureOut">
              <a:rPr lang="ru-RU" smtClean="0"/>
              <a:pPr>
                <a:defRPr/>
              </a:pPr>
              <a:t>10.02.2022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AE89-D73F-4249-AA7C-2A502CE37F7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4573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12178B-3424-4789-90D4-4C0E79A22883}" type="datetimeFigureOut">
              <a:rPr lang="ru-RU" smtClean="0"/>
              <a:pPr>
                <a:defRPr/>
              </a:pPr>
              <a:t>10.02.2022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15D9-06BE-4970-9BC3-49793027780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5747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ED91DB-4D9B-445C-B63D-BAA7B317C4A4}" type="datetimeFigureOut">
              <a:rPr lang="ru-RU" smtClean="0"/>
              <a:pPr>
                <a:defRPr/>
              </a:pPr>
              <a:t>10.02.2022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3947B-4B4B-434F-A80E-38CF1208B07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7845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F7C88B-ED11-4433-B3E2-BF3052FAE4AC}" type="datetimeFigureOut">
              <a:rPr lang="ru-RU" smtClean="0"/>
              <a:pPr>
                <a:defRPr/>
              </a:pPr>
              <a:t>10.02.2022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6BE5-493B-420B-AE94-3DA186400C3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9704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1B3F10-4B52-46B2-A20D-EE0C91BAD73F}" type="datetimeFigureOut">
              <a:rPr lang="ru-RU" smtClean="0"/>
              <a:pPr>
                <a:defRPr/>
              </a:pPr>
              <a:t>10.02.2022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D46A-0AF6-4605-A363-2744505B659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3854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B62C95-BE3A-4B73-A6AB-DBF8582FCBDE}" type="datetimeFigureOut">
              <a:rPr lang="ru-RU" smtClean="0"/>
              <a:pPr>
                <a:defRPr/>
              </a:pPr>
              <a:t>10.02.2022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12DAD-BBD0-41C4-9F8D-BF48B69717C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012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C6C155-85E4-44B0-AA48-2202E5891061}" type="datetimeFigureOut">
              <a:rPr lang="ru-RU" smtClean="0"/>
              <a:pPr>
                <a:defRPr/>
              </a:pPr>
              <a:t>10.02.2022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624B2-0C68-4143-AC75-FEB7C1EC9EE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88372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6F02C1-BC6B-4EAD-AE74-768870C59BC3}" type="datetimeFigureOut">
              <a:rPr lang="ru-RU" smtClean="0"/>
              <a:pPr>
                <a:defRPr/>
              </a:pPr>
              <a:t>10.02.2022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E340E-D3D7-4545-8E6F-FC3A918B816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27989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BAD9DD-2EE5-4E6A-B2D7-609539F493D9}" type="datetimeFigureOut">
              <a:rPr lang="ru-RU" smtClean="0"/>
              <a:pPr>
                <a:defRPr/>
              </a:pPr>
              <a:t>10.02.2022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C594-3759-49DB-BB5D-E1190FFE052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72801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5672CD7-DB15-4F75-BAAB-C85F4E903695}" type="datetimeFigureOut">
              <a:rPr lang="ru-RU" smtClean="0"/>
              <a:pPr>
                <a:defRPr/>
              </a:pPr>
              <a:t>10.02.2022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5E73A-C09B-4FF5-AEE8-8E117F109AB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8565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808513" y="3700874"/>
            <a:ext cx="6858001" cy="4062651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27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ПРЕЗЕНТАЦИЯ </a:t>
            </a:r>
          </a:p>
          <a:p>
            <a:pPr algn="ctr"/>
            <a:r>
              <a:rPr lang="ru-RU" altLang="ru-RU" sz="27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ЭЛЕКТИВНОЙ ДИСЦИПЛИНЫ</a:t>
            </a: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r>
              <a:rPr lang="ru-RU" altLang="ru-RU" sz="2700" b="1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«Противодействие угрозам национальной безопасности»</a:t>
            </a:r>
          </a:p>
          <a:p>
            <a:pPr algn="r"/>
            <a:endParaRPr lang="ru-RU" altLang="ru-RU" sz="15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9006" y="5995851"/>
            <a:ext cx="8817428" cy="2292935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ru-RU" altLang="ru-RU" sz="20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Кафедра уголовного и уголовно-исполнительного права</a:t>
            </a:r>
          </a:p>
          <a:p>
            <a:pPr algn="r"/>
            <a:endParaRPr lang="ru-RU" altLang="ru-RU" sz="15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123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063932" y="4444166"/>
            <a:ext cx="7289074" cy="707886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40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884913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/>
              <a:t>Цель освоения дисциплины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дать обучающимся знания актуальных направлений противодействия основным угрозам национальной безопасности;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знания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теоретических и практических аспектов уголовно-правового обеспечения национальной безопасности, сформировать у обучающихся представление о признаках составов и квалификации преступлений, посягающих на национальную безопасность.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B6625D0B-FE06-4F99-A9D8-1DE907205A8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1306" y="4917383"/>
            <a:ext cx="2506924" cy="15617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33097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/>
              <a:t>Задачи дисциплины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069512"/>
            <a:ext cx="7886700" cy="4351338"/>
          </a:xfrm>
        </p:spPr>
        <p:txBody>
          <a:bodyPr>
            <a:normAutofit lnSpcReduction="10000"/>
          </a:bodyPr>
          <a:lstStyle/>
          <a:p>
            <a:pPr marL="342900" lvl="0" indent="-342900" algn="just">
              <a:spcAft>
                <a:spcPts val="0"/>
              </a:spcAft>
              <a:tabLst>
                <a:tab pos="457200" algn="l"/>
              </a:tabLst>
            </a:pPr>
            <a:r>
              <a:rPr lang="ru-RU" dirty="0"/>
              <a:t>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освоение основ уголовно-правового обеспечения национальной безопасности в РФ;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tabLst>
                <a:tab pos="45720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получение знаний относительно состояния, динамики преступности в сфере общественной безопасности в РФ, путей и способов борьбы с ней;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tabLst>
                <a:tab pos="45720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изучение действующего уголовного и иного законодательства;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tabLst>
                <a:tab pos="45720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овладение навыками свободно ориентироваться в нормах уголовного права, обеспечивающих защиту государственных и общественных интересов в области национальной безопасности;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tabLst>
                <a:tab pos="45720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формирование умения квалификации преступлений, посягающих на национальную безопасность РФ, а также определения наказаний за них;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tabLst>
                <a:tab pos="45720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овладение навыками анализа юридических документов, толкования норм уголовного права.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tabLst>
                <a:tab pos="45720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формирование умения ведения дискуссий по значимым уголовно-правовым вопросам.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379" y="492669"/>
            <a:ext cx="1531921" cy="1265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20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>Для кого предназначена дисциплина?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направления подготовки / специальности 40.04.01. Юриспруденция, профиль подготовки «Уголовное законодательство России и его реализация».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5500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Что изучается в ходе освоения дисциплины?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/>
          <a:lstStyle/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972185" algn="l"/>
              </a:tabLs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Актуальные проблемы применения уголовного закона 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972185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Уголовная политика в сфере преступлений, посягающих на национальную безопасность РФ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972185" algn="l"/>
              </a:tabLs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Преступления против общественной безопасности и общественного порядка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972185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Преступления против конституционного строя РФ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972185" algn="l"/>
              </a:tabLs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Должностные преступления и их квалификация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972185" algn="l"/>
              </a:tabLs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Состояние, структура, динамика преступлений, посягающих на национальную безопасность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856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938667"/>
            <a:ext cx="7886700" cy="66413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Тематический план дисциплины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1602798"/>
            <a:ext cx="7886700" cy="504442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1.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Понятие уголовно-правового обеспечения национальной безопасности.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2.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Политика противодействия преступности и ее роль в системе обеспечения национальной безопасности РФ.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3.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Понятие и виды преступлений, посягающих на национальную безопасность РФ: уголовно-правовой и криминологический анализ.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4.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Терроризм как угроза национальной безопасности: уголовно-правовой и криминологический аспекты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5.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Организованные формы преступной деятельности как угроза национальной безопасности РФ.</a:t>
            </a:r>
          </a:p>
          <a:p>
            <a:pPr algn="just"/>
            <a:r>
              <a:rPr lang="ru-RU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6.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Уголовно-правовое противодействие незаконному обороту оружия, его основных частей, боеприпасов, взрывчатых веществ и взрывных устройств: понятие, виды, общественная опасность.</a:t>
            </a:r>
          </a:p>
          <a:p>
            <a:pPr algn="just"/>
            <a:r>
              <a:rPr lang="ru-RU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7.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Уголовно-правовое противодействие преступлениям против здоровья населения, посягающим на национальную безопасность РФ.</a:t>
            </a:r>
          </a:p>
          <a:p>
            <a:pPr algn="just"/>
            <a:r>
              <a:rPr lang="ru-RU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8.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Уголовно-правовое противодействие преступлениям против основ конституционного строя и безопасности государства</a:t>
            </a:r>
          </a:p>
          <a:p>
            <a:pPr algn="just"/>
            <a:r>
              <a:rPr lang="ru-RU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9.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Уголовно-правовое противодействие преступлениям против государственной власти, интересов государственной службы и службы в органах местного самоуправления</a:t>
            </a:r>
          </a:p>
          <a:p>
            <a:pPr algn="just"/>
            <a:r>
              <a:rPr lang="ru-RU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10.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Особенности противодействия отдельным преступлениям против порядка, посягающим на национальную безопасность РФ.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0428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/>
              <a:t>Как будут проходить занятия?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r>
              <a:rPr lang="ru-RU" dirty="0"/>
              <a:t>Теоретические опросы</a:t>
            </a:r>
          </a:p>
          <a:p>
            <a:pPr algn="just"/>
            <a:r>
              <a:rPr lang="ru-RU" dirty="0"/>
              <a:t>Деловые игры</a:t>
            </a:r>
          </a:p>
          <a:p>
            <a:pPr algn="just"/>
            <a:r>
              <a:rPr lang="ru-RU" dirty="0"/>
              <a:t>Круглые столы</a:t>
            </a:r>
          </a:p>
          <a:p>
            <a:pPr algn="just"/>
            <a:r>
              <a:rPr lang="ru-RU" dirty="0"/>
              <a:t>Доклады, рефераты, сообщение по темам дисциплины</a:t>
            </a:r>
          </a:p>
          <a:p>
            <a:r>
              <a:rPr lang="ru-RU" dirty="0" err="1"/>
              <a:t>Практикоориентированные</a:t>
            </a:r>
            <a:r>
              <a:rPr lang="ru-RU" dirty="0"/>
              <a:t> задачи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7AB7D812-C420-4C2C-975C-23970BF825EF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6733" y="2109583"/>
            <a:ext cx="2515538" cy="13194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21078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Значение дисциплины для дальнейшего обучения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Основные положения дисциплины могут быть использованы в дальнейшем при изучении следующих дисциплин: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972185" algn="l"/>
              </a:tabLst>
            </a:pPr>
            <a:r>
              <a:rPr lang="ru-RU" sz="2400" dirty="0"/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Уголовная политика и ее реализация;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972185" algn="l"/>
              </a:tabLst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Применение криминологических знаний;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972185" algn="l"/>
              </a:tabLst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Криминологические основы уголовного права.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972185" algn="l"/>
              </a:tabLst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Уголовно-правовая охрана личности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972185" algn="l"/>
              </a:tabLst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Актуальные проблемы уголовного права;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972185" algn="l"/>
              </a:tabLst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Противодействие незаконному обороту наркотиков.</a:t>
            </a:r>
          </a:p>
          <a:p>
            <a:pPr algn="just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9656566C-8955-4598-A42C-39A4E644FD68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2842" y="3053918"/>
            <a:ext cx="2063947" cy="15358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451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3734" y="1143084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Значение дисциплины для практической работы юриста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3566" y="2010493"/>
            <a:ext cx="7886700" cy="435133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</a:t>
            </a:r>
            <a:r>
              <a:rPr lang="ru-RU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анализировать проблемные ситуации и разрабатывать стратегию их решений в сфере обеспечения национальной безопасности.</a:t>
            </a:r>
          </a:p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применения норм уголовного  законодательства в конкретных практических ситуациях.</a:t>
            </a:r>
          </a:p>
          <a:p>
            <a:pPr algn="just"/>
            <a:r>
              <a:rPr lang="ru-RU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Умение использовать в своей профессиональной деятельности правоприменительную практику и практику правоохранительной деятельности.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навыков </a:t>
            </a:r>
            <a:r>
              <a:rPr lang="ru-RU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квалификации преступлений, посягающих на национальную безопасность РФ.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00324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71602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3122</TotalTime>
  <Words>520</Words>
  <Application>Microsoft Office PowerPoint</Application>
  <PresentationFormat>Экран (4:3)</PresentationFormat>
  <Paragraphs>63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Roboto Medium</vt:lpstr>
      <vt:lpstr>Symbol</vt:lpstr>
      <vt:lpstr>Times New Roman</vt:lpstr>
      <vt:lpstr>Тема Office</vt:lpstr>
      <vt:lpstr>Презентация PowerPoint</vt:lpstr>
      <vt:lpstr>Цель освоения дисциплины </vt:lpstr>
      <vt:lpstr>Задачи дисциплины</vt:lpstr>
      <vt:lpstr>Для кого предназначена дисциплина?</vt:lpstr>
      <vt:lpstr>Что изучается в ходе освоения дисциплины?</vt:lpstr>
      <vt:lpstr>Тематический план дисциплины</vt:lpstr>
      <vt:lpstr>Как будут проходить занятия?</vt:lpstr>
      <vt:lpstr>Значение дисциплины для дальнейшего обучения</vt:lpstr>
      <vt:lpstr>Значение дисциплины для практической работы юриста</vt:lpstr>
      <vt:lpstr>Презентация PowerPoint</vt:lpstr>
    </vt:vector>
  </TitlesOfParts>
  <Company>ФГБОУ СГЮА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Кузнецов Максим</dc:creator>
  <cp:lastModifiedBy>Mik</cp:lastModifiedBy>
  <cp:revision>133</cp:revision>
  <dcterms:created xsi:type="dcterms:W3CDTF">2020-12-02T14:35:45Z</dcterms:created>
  <dcterms:modified xsi:type="dcterms:W3CDTF">2022-02-10T18:30:39Z</dcterms:modified>
</cp:coreProperties>
</file>